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Roboto"/>
      <p:regular r:id="rId45"/>
      <p:bold r:id="rId46"/>
      <p:italic r:id="rId47"/>
      <p:boldItalic r:id="rId48"/>
    </p:embeddedFont>
    <p:embeddedFont>
      <p:font typeface="Merriweather"/>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italic.fntdata"/><Relationship Id="rId50" Type="http://schemas.openxmlformats.org/officeDocument/2006/relationships/font" Target="fonts/Merriweather-bold.fntdata"/><Relationship Id="rId52"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ef9fe230e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ef9fe230e8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f0c4f5c94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f0c4f5c94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f0c4f5c94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f0c4f5c94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f0c4f5c94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f0c4f5c94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ef9fe230e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ef9fe230e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ef9fe230e8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ef9fe230e8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ef9fe230e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ef9fe230e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f9fe230e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ef9fe230e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f0c4f5c94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f0c4f5c94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efcd45193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efcd45193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d404bcf76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d404bcf76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f9fe230e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ef9fe230e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d9a5b3bf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3d9a5b3bf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f9fe230e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f9fe230e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ef9fe230e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ef9fe230e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f9fe230e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ef9fe230e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ef9fe230e8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ef9fe230e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29149858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f29149858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f231da1e5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f231da1e5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4f7762a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f4f7762a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f9fe230e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ef9fe230e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ef9fe230e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ef9fe230e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231da1e5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f231da1e5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ef9fe230e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ef9fe230e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e9f6eb00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e9f6eb00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3d9a5b3bf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3d9a5b3bf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fcd45193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fcd45193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fcd45193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fcd45193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fcd45193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efcd45193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f231da1e54_0_1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gf231da1e54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3d9a5b3bf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3d9a5b3bf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3d9a5b3bf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3d9a5b3bf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f0998c9b3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f0998c9b3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f0c4f5c94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f0c4f5c94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efcd45193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efcd45193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efcd45193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efcd45193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fcd4519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fcd4519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d9a5b3bf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d9a5b3bf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jpg"/><Relationship Id="rId4" Type="http://schemas.openxmlformats.org/officeDocument/2006/relationships/hyperlink" Target="https://www.ibm.com/blogs/industries/blockchain-protection-fake-news-deep-fakes-safe-pres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coinlore.com/"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youtube.com/watch?v=Um63OQz3bjo" TargetMode="Externa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1" Type="http://schemas.openxmlformats.org/officeDocument/2006/relationships/hyperlink" Target="http://geni.us/airbitz" TargetMode="External"/><Relationship Id="rId10" Type="http://schemas.openxmlformats.org/officeDocument/2006/relationships/hyperlink" Target="https://www.nicehash.com/" TargetMode="External"/><Relationship Id="rId13" Type="http://schemas.openxmlformats.org/officeDocument/2006/relationships/hyperlink" Target="http://coinmap.org/" TargetMode="External"/><Relationship Id="rId12" Type="http://schemas.openxmlformats.org/officeDocument/2006/relationships/hyperlink" Target="https://www.weusecoins.com/openbazaar-guide/" TargetMode="External"/><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weusecoins.com/en/getting-started/" TargetMode="External"/><Relationship Id="rId4" Type="http://schemas.openxmlformats.org/officeDocument/2006/relationships/hyperlink" Target="https://www.weusecoins.com/en/find-the-best-bitcoin-wallet/" TargetMode="External"/><Relationship Id="rId9" Type="http://schemas.openxmlformats.org/officeDocument/2006/relationships/hyperlink" Target="http://geni.us/spectrocoin" TargetMode="External"/><Relationship Id="rId15" Type="http://schemas.openxmlformats.org/officeDocument/2006/relationships/hyperlink" Target="https://archive.org/donate?origin=iawww-TopNavDonateButton" TargetMode="External"/><Relationship Id="rId14" Type="http://schemas.openxmlformats.org/officeDocument/2006/relationships/hyperlink" Target="http://bitgivefoundation.org/" TargetMode="External"/><Relationship Id="rId16" Type="http://schemas.openxmlformats.org/officeDocument/2006/relationships/hyperlink" Target="https://www.kclsfoundation.org/donate-cryptocurrency" TargetMode="External"/><Relationship Id="rId5" Type="http://schemas.openxmlformats.org/officeDocument/2006/relationships/hyperlink" Target="https://www.blockchain.com/wallet" TargetMode="External"/><Relationship Id="rId6" Type="http://schemas.openxmlformats.org/officeDocument/2006/relationships/hyperlink" Target="https://www.weusecoins.com/bitcoin-debit-cards/" TargetMode="External"/><Relationship Id="rId7" Type="http://schemas.openxmlformats.org/officeDocument/2006/relationships/hyperlink" Target="http://geni.us/indacoin" TargetMode="External"/><Relationship Id="rId8" Type="http://schemas.openxmlformats.org/officeDocument/2006/relationships/hyperlink" Target="http://geni.us/coinbas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youtube.com/watch?v=x5RCfQyTDFI" TargetMode="Externa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reddit.com/r/BeautifulHardware/comments/91vfyv/ethereum_mining_farm/" TargetMode="External"/><Relationship Id="rId4" Type="http://schemas.openxmlformats.org/officeDocument/2006/relationships/image" Target="../media/image31.png"/><Relationship Id="rId5" Type="http://schemas.openxmlformats.org/officeDocument/2006/relationships/image" Target="../media/image21.png"/><Relationship Id="rId6" Type="http://schemas.openxmlformats.org/officeDocument/2006/relationships/hyperlink" Target="https://steemit.com/steem/@marcgodard/raspberry-pi-3-cluster-for-mining-stee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youtube.com/watch?v=x9J0NdV0u9k" TargetMode="Externa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forbes.com/advisor/investing/bitcoins-energy-usage-explained/" TargetMode="External"/><Relationship Id="rId4" Type="http://schemas.openxmlformats.org/officeDocument/2006/relationships/hyperlink" Target="https://digiconomist.net/" TargetMode="External"/><Relationship Id="rId5" Type="http://schemas.openxmlformats.org/officeDocument/2006/relationships/hyperlink" Target="https://www.genesis-mining.com/" TargetMode="External"/><Relationship Id="rId6" Type="http://schemas.openxmlformats.org/officeDocument/2006/relationships/hyperlink" Target="https://www.forbes.com/advisor/investing/what-is-ethereum-ether/" TargetMode="External"/><Relationship Id="rId7" Type="http://schemas.openxmlformats.org/officeDocument/2006/relationships/hyperlink" Target="https://www.forbes.com/advisor/investing/nft-non-fungible-toke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forbes.com/advisor/investing/bitcoins-energy-usage-explained/" TargetMode="External"/><Relationship Id="rId4" Type="http://schemas.openxmlformats.org/officeDocument/2006/relationships/image" Target="../media/image20.png"/><Relationship Id="rId5"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hyperlink" Target="https://digiconomist.ne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reuters.com/technology/cryptocurrency-exchanges-rush-cut-ties-with-chinese-users-after-fresh-crackdown-2021-09-27/"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hyperlink" Target="https://www.blockchain.com/explore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hyperlink" Target="https://www.npr.org/2021/03/05/974089381/whats-an-nft-and-why-are-people-paying-millions-to-buy-the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hyperlink" Target="https://www.makeuseof.com/atari-announces-new-blockchain-divisio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opensea.io/" TargetMode="External"/><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hyperlink" Target="https://foundation.app/" TargetMode="External"/><Relationship Id="rId7" Type="http://schemas.openxmlformats.org/officeDocument/2006/relationships/image" Target="../media/image36.png"/><Relationship Id="rId8" Type="http://schemas.openxmlformats.org/officeDocument/2006/relationships/hyperlink" Target="https://raribl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bitcoin.org/bitcoin.pdf" TargetMode="External"/><Relationship Id="rId4" Type="http://schemas.openxmlformats.org/officeDocument/2006/relationships/image" Target="../media/image5.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40.png"/><Relationship Id="rId5" Type="http://schemas.openxmlformats.org/officeDocument/2006/relationships/hyperlink" Target="https://codeboxx.biz/article/2627" TargetMode="External"/><Relationship Id="rId6" Type="http://schemas.openxmlformats.org/officeDocument/2006/relationships/image" Target="../media/image42.png"/><Relationship Id="rId7"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metamask.io" TargetMode="External"/><Relationship Id="rId4" Type="http://schemas.openxmlformats.org/officeDocument/2006/relationships/image" Target="../media/image30.png"/><Relationship Id="rId5" Type="http://schemas.openxmlformats.org/officeDocument/2006/relationships/hyperlink" Target="http://www.youtube.com/watch?v=-HmXrOTEmxg" TargetMode="External"/><Relationship Id="rId6" Type="http://schemas.openxmlformats.org/officeDocument/2006/relationships/image" Target="../media/image37.jpg"/><Relationship Id="rId7" Type="http://schemas.openxmlformats.org/officeDocument/2006/relationships/hyperlink" Target="https://docs.decentraland.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5.png"/><Relationship Id="rId4" Type="http://schemas.openxmlformats.org/officeDocument/2006/relationships/hyperlink" Target="https://www.google.com/url?sa=i&amp;url=https%3A%2F%2Finteraksyon.philstar.com%2Fhobbies-interests%2F2021%2F08%2F13%2F198155%2Fcrypto-fashion-people-real-money-virtual-clothes%2F&amp;psig=AOvVaw1eJjcuqldJezadMEE-G-N6&amp;ust=1632836071245000&amp;source=images&amp;cd=vfe&amp;ved=0CA0Q3YkBahcKEwjIjoPFop_zAhUAAAAAHQAAAAAQHQ"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hyperlink" Target="https://consensys.net/blog/blockchain-explained/what-is-a-dao-and-how-do-they-wor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hyperlink" Target="https://americanlibrariesmagazine.org/2020/01/02/understanding-blockchain-libraries/" TargetMode="External"/><Relationship Id="rId5"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hyperlink" Target="https://ischoolblogs.sjsu.edu/blockchains/blockchains-applied/application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ischoolblogs.sjsu.edu/blockchains" TargetMode="Externa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47.png"/><Relationship Id="rId5"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hyperlink" Target="https://cloud.google.com/bigtabl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youtube.com/watch?v=r43LhSUUGTQ"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hyperlink" Target="https://blockgeeks.com/guides/blockchain-application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ibm.com/downloads/cas/0XMOQJNP" TargetMode="External"/><Relationship Id="rId4" Type="http://schemas.openxmlformats.org/officeDocument/2006/relationships/hyperlink" Target="https://www.ibm.com/downloads/cas/0XMOQJNP" TargetMode="External"/><Relationship Id="rId5" Type="http://schemas.openxmlformats.org/officeDocument/2006/relationships/image" Target="../media/image12.png"/><Relationship Id="rId6" Type="http://schemas.openxmlformats.org/officeDocument/2006/relationships/hyperlink" Target="https://www.ibm.com/topics/hyperledger" TargetMode="External"/><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hyperlink" Target="https://www.stateofthedapps.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hyperlink" Target="https://soliditylang.org" TargetMode="External"/><Relationship Id="rId6" Type="http://schemas.openxmlformats.org/officeDocument/2006/relationships/hyperlink" Target="https://remix.ethereum.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2262" y="0"/>
            <a:ext cx="9148518" cy="5143500"/>
          </a:xfrm>
          <a:prstGeom prst="rect">
            <a:avLst/>
          </a:prstGeom>
          <a:noFill/>
          <a:ln>
            <a:noFill/>
          </a:ln>
        </p:spPr>
      </p:pic>
      <p:sp>
        <p:nvSpPr>
          <p:cNvPr id="61" name="Google Shape;61;p14"/>
          <p:cNvSpPr txBox="1"/>
          <p:nvPr>
            <p:ph type="ctrTitle"/>
          </p:nvPr>
        </p:nvSpPr>
        <p:spPr>
          <a:xfrm>
            <a:off x="1255175" y="109150"/>
            <a:ext cx="6917100" cy="514800"/>
          </a:xfrm>
          <a:prstGeom prst="rect">
            <a:avLst/>
          </a:prstGeom>
          <a:solidFill>
            <a:schemeClr val="lt2"/>
          </a:solidFill>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700"/>
              <a:t>Introducing Blockchain, NFTs, DAOs, etc.</a:t>
            </a:r>
            <a:endParaRPr sz="2700"/>
          </a:p>
        </p:txBody>
      </p:sp>
      <p:sp>
        <p:nvSpPr>
          <p:cNvPr id="62" name="Google Shape;62;p14"/>
          <p:cNvSpPr txBox="1"/>
          <p:nvPr/>
        </p:nvSpPr>
        <p:spPr>
          <a:xfrm>
            <a:off x="8596200" y="4804800"/>
            <a:ext cx="547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2"/>
                </a:solidFill>
              </a:rPr>
              <a:t>Getty</a:t>
            </a:r>
            <a:endParaRPr sz="100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idx="1" type="subTitle"/>
          </p:nvPr>
        </p:nvSpPr>
        <p:spPr>
          <a:xfrm>
            <a:off x="311700" y="0"/>
            <a:ext cx="8520600" cy="62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highlight>
                  <a:srgbClr val="FFFFFF"/>
                </a:highlight>
              </a:rPr>
              <a:t>What if, like in banking and retail, blockchain could build greater trust in digital media?</a:t>
            </a:r>
            <a:endParaRPr b="1" sz="4500">
              <a:solidFill>
                <a:schemeClr val="dk1"/>
              </a:solidFill>
            </a:endParaRPr>
          </a:p>
        </p:txBody>
      </p:sp>
      <p:pic>
        <p:nvPicPr>
          <p:cNvPr id="125" name="Google Shape;125;p23"/>
          <p:cNvPicPr preferRelativeResize="0"/>
          <p:nvPr/>
        </p:nvPicPr>
        <p:blipFill>
          <a:blip r:embed="rId3">
            <a:alphaModFix/>
          </a:blip>
          <a:stretch>
            <a:fillRect/>
          </a:stretch>
        </p:blipFill>
        <p:spPr>
          <a:xfrm>
            <a:off x="1038859" y="918650"/>
            <a:ext cx="7066282" cy="3920049"/>
          </a:xfrm>
          <a:prstGeom prst="rect">
            <a:avLst/>
          </a:prstGeom>
          <a:noFill/>
          <a:ln>
            <a:noFill/>
          </a:ln>
        </p:spPr>
      </p:pic>
      <p:sp>
        <p:nvSpPr>
          <p:cNvPr id="126" name="Google Shape;126;p23"/>
          <p:cNvSpPr txBox="1"/>
          <p:nvPr/>
        </p:nvSpPr>
        <p:spPr>
          <a:xfrm>
            <a:off x="8487925" y="4838700"/>
            <a:ext cx="747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4"/>
              </a:rPr>
              <a:t>Source</a:t>
            </a:r>
            <a:endParaRPr b="1"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idx="1" type="subTitle"/>
          </p:nvPr>
        </p:nvSpPr>
        <p:spPr>
          <a:xfrm>
            <a:off x="311700" y="1634575"/>
            <a:ext cx="85206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018"/>
              <a:buNone/>
            </a:pPr>
            <a:r>
              <a:rPr b="1" lang="en" sz="2648" u="sng">
                <a:solidFill>
                  <a:srgbClr val="333333"/>
                </a:solidFill>
                <a:highlight>
                  <a:srgbClr val="FFFFFF"/>
                </a:highlight>
              </a:rPr>
              <a:t>Cryptocurrency</a:t>
            </a:r>
            <a:r>
              <a:rPr b="1" lang="en" sz="2648">
                <a:solidFill>
                  <a:srgbClr val="333333"/>
                </a:solidFill>
                <a:highlight>
                  <a:srgbClr val="FFFFFF"/>
                </a:highlight>
              </a:rPr>
              <a:t> is decentralized digital money.  Bitcoin and Ethereum are popular </a:t>
            </a:r>
            <a:r>
              <a:rPr b="1" lang="en" sz="2648">
                <a:solidFill>
                  <a:srgbClr val="333333"/>
                </a:solidFill>
                <a:highlight>
                  <a:srgbClr val="FFFFFF"/>
                </a:highlight>
              </a:rPr>
              <a:t>cryptocurrencies</a:t>
            </a:r>
            <a:r>
              <a:rPr b="1" lang="en" sz="2648">
                <a:solidFill>
                  <a:srgbClr val="333333"/>
                </a:solidFill>
                <a:highlight>
                  <a:srgbClr val="FFFFFF"/>
                </a:highlight>
              </a:rPr>
              <a:t>, but according to CoinLore, there are more than 5,000 different cryptocurrencies in circulation. </a:t>
            </a:r>
            <a:endParaRPr b="1" sz="399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idx="1" type="subTitle"/>
          </p:nvPr>
        </p:nvSpPr>
        <p:spPr>
          <a:xfrm>
            <a:off x="8182500" y="4778800"/>
            <a:ext cx="961500" cy="4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u="sng">
                <a:solidFill>
                  <a:schemeClr val="hlink"/>
                </a:solidFill>
                <a:hlinkClick r:id="rId3"/>
              </a:rPr>
              <a:t>CoinLore</a:t>
            </a:r>
            <a:endParaRPr sz="1500"/>
          </a:p>
        </p:txBody>
      </p:sp>
      <p:pic>
        <p:nvPicPr>
          <p:cNvPr id="137" name="Google Shape;137;p25"/>
          <p:cNvPicPr preferRelativeResize="0"/>
          <p:nvPr/>
        </p:nvPicPr>
        <p:blipFill>
          <a:blip r:embed="rId4">
            <a:alphaModFix/>
          </a:blip>
          <a:stretch>
            <a:fillRect/>
          </a:stretch>
        </p:blipFill>
        <p:spPr>
          <a:xfrm>
            <a:off x="1170577" y="76200"/>
            <a:ext cx="6802847" cy="4991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1" name="Shape 141"/>
        <p:cNvGrpSpPr/>
        <p:nvPr/>
      </p:nvGrpSpPr>
      <p:grpSpPr>
        <a:xfrm>
          <a:off x="0" y="0"/>
          <a:ext cx="0" cy="0"/>
          <a:chOff x="0" y="0"/>
          <a:chExt cx="0" cy="0"/>
        </a:xfrm>
      </p:grpSpPr>
      <p:pic>
        <p:nvPicPr>
          <p:cNvPr descr="Learn about Bitcoin with the most watched Bitcoin video.&#10;&#10;More information:&#10;Start Guide - https://www.weusecoins.com&#10;Mining Guide - https://www.bitcoinmining.com&#10;Podcast - http://www.bitcoin.kn&#10;&#10;Follow us on Twitter: https://www.twitter.com/WeUseCoins&#10;Like us on Facebook: https://www.facebook.com/weusecoins" id="142" name="Google Shape;142;p26" title="What is Bitcoin? (v1)">
            <a:hlinkClick r:id="rId3"/>
          </p:cNvPr>
          <p:cNvPicPr preferRelativeResize="0"/>
          <p:nvPr/>
        </p:nvPicPr>
        <p:blipFill>
          <a:blip r:embed="rId4">
            <a:alphaModFix/>
          </a:blip>
          <a:stretch>
            <a:fillRect/>
          </a:stretch>
        </p:blipFill>
        <p:spPr>
          <a:xfrm>
            <a:off x="1682362" y="681825"/>
            <a:ext cx="5779276" cy="4334450"/>
          </a:xfrm>
          <a:prstGeom prst="rect">
            <a:avLst/>
          </a:prstGeom>
          <a:noFill/>
          <a:ln>
            <a:noFill/>
          </a:ln>
        </p:spPr>
      </p:pic>
      <p:sp>
        <p:nvSpPr>
          <p:cNvPr id="143" name="Google Shape;143;p26"/>
          <p:cNvSpPr txBox="1"/>
          <p:nvPr>
            <p:ph idx="1" type="subTitle"/>
          </p:nvPr>
        </p:nvSpPr>
        <p:spPr>
          <a:xfrm>
            <a:off x="311700" y="1260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rPr>
              <a:t>What is Bitcoin?</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idx="1" type="subTitle"/>
          </p:nvPr>
        </p:nvSpPr>
        <p:spPr>
          <a:xfrm>
            <a:off x="311700" y="89700"/>
            <a:ext cx="8520600" cy="369300"/>
          </a:xfrm>
          <a:prstGeom prst="rect">
            <a:avLst/>
          </a:prstGeom>
        </p:spPr>
        <p:txBody>
          <a:bodyPr anchorCtr="0" anchor="t" bIns="91425" lIns="91425" spcFirstLastPara="1" rIns="91425" wrap="square" tIns="91425">
            <a:normAutofit fontScale="77500" lnSpcReduction="20000"/>
          </a:bodyPr>
          <a:lstStyle/>
          <a:p>
            <a:pPr indent="0" lvl="0" marL="0" rtl="0" algn="ctr">
              <a:lnSpc>
                <a:spcPct val="80000"/>
              </a:lnSpc>
              <a:spcBef>
                <a:spcPts val="0"/>
              </a:spcBef>
              <a:spcAft>
                <a:spcPts val="0"/>
              </a:spcAft>
              <a:buSzPct val="40863"/>
              <a:buNone/>
            </a:pPr>
            <a:r>
              <a:rPr b="1" lang="en" sz="2490">
                <a:solidFill>
                  <a:schemeClr val="dk1"/>
                </a:solidFill>
              </a:rPr>
              <a:t>Getting Started with Bitcoin</a:t>
            </a:r>
            <a:endParaRPr b="1" sz="2490">
              <a:solidFill>
                <a:schemeClr val="dk1"/>
              </a:solidFill>
            </a:endParaRPr>
          </a:p>
        </p:txBody>
      </p:sp>
      <p:sp>
        <p:nvSpPr>
          <p:cNvPr id="149" name="Google Shape;149;p27"/>
          <p:cNvSpPr txBox="1"/>
          <p:nvPr/>
        </p:nvSpPr>
        <p:spPr>
          <a:xfrm>
            <a:off x="8400600" y="4774200"/>
            <a:ext cx="74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3"/>
              </a:rPr>
              <a:t>Source</a:t>
            </a:r>
            <a:endParaRPr b="1" sz="1200"/>
          </a:p>
        </p:txBody>
      </p:sp>
      <p:sp>
        <p:nvSpPr>
          <p:cNvPr id="150" name="Google Shape;150;p27"/>
          <p:cNvSpPr txBox="1"/>
          <p:nvPr/>
        </p:nvSpPr>
        <p:spPr>
          <a:xfrm>
            <a:off x="96900" y="459000"/>
            <a:ext cx="8863500" cy="4587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AutoNum type="arabicPeriod"/>
            </a:pPr>
            <a:r>
              <a:rPr lang="en" sz="1300"/>
              <a:t>Setup a Bitcoin wallet and connect it to your bank account:	</a:t>
            </a:r>
            <a:br>
              <a:rPr lang="en" sz="1300"/>
            </a:br>
            <a:endParaRPr sz="1300"/>
          </a:p>
          <a:p>
            <a:pPr indent="-311150" lvl="1" marL="914400" rtl="0" algn="l">
              <a:spcBef>
                <a:spcPts val="0"/>
              </a:spcBef>
              <a:spcAft>
                <a:spcPts val="0"/>
              </a:spcAft>
              <a:buSzPts val="1300"/>
              <a:buAutoNum type="alphaLcPeriod"/>
            </a:pPr>
            <a:r>
              <a:rPr lang="en" sz="1300" u="sng">
                <a:solidFill>
                  <a:schemeClr val="hlink"/>
                </a:solidFill>
                <a:hlinkClick r:id="rId4"/>
              </a:rPr>
              <a:t>How to find a good wallet</a:t>
            </a:r>
            <a:endParaRPr sz="1300"/>
          </a:p>
          <a:p>
            <a:pPr indent="-311150" lvl="1" marL="914400" rtl="0" algn="l">
              <a:spcBef>
                <a:spcPts val="0"/>
              </a:spcBef>
              <a:spcAft>
                <a:spcPts val="0"/>
              </a:spcAft>
              <a:buSzPts val="1300"/>
              <a:buAutoNum type="alphaLcPeriod"/>
            </a:pPr>
            <a:r>
              <a:rPr lang="en" sz="1300" u="sng">
                <a:solidFill>
                  <a:schemeClr val="hlink"/>
                </a:solidFill>
                <a:hlinkClick r:id="rId5"/>
              </a:rPr>
              <a:t>Blockchain Wallet</a:t>
            </a:r>
            <a:endParaRPr sz="1300"/>
          </a:p>
          <a:p>
            <a:pPr indent="-311150" lvl="1" marL="914400" rtl="0" algn="l">
              <a:spcBef>
                <a:spcPts val="0"/>
              </a:spcBef>
              <a:spcAft>
                <a:spcPts val="0"/>
              </a:spcAft>
              <a:buSzPts val="1300"/>
              <a:buAutoNum type="alphaLcPeriod"/>
            </a:pPr>
            <a:r>
              <a:rPr lang="en" sz="1300" u="sng">
                <a:solidFill>
                  <a:schemeClr val="hlink"/>
                </a:solidFill>
                <a:hlinkClick r:id="rId6"/>
              </a:rPr>
              <a:t>Bitcoin debit cards</a:t>
            </a:r>
            <a:br>
              <a:rPr lang="en" sz="1300"/>
            </a:br>
            <a:endParaRPr sz="1300"/>
          </a:p>
          <a:p>
            <a:pPr indent="-311150" lvl="0" marL="457200" rtl="0" algn="l">
              <a:spcBef>
                <a:spcPts val="0"/>
              </a:spcBef>
              <a:spcAft>
                <a:spcPts val="0"/>
              </a:spcAft>
              <a:buSzPts val="1300"/>
              <a:buAutoNum type="arabicPeriod"/>
            </a:pPr>
            <a:r>
              <a:rPr lang="en" sz="1300"/>
              <a:t>You can buy bitcoins using a credit card or debit card via services like </a:t>
            </a:r>
            <a:r>
              <a:rPr lang="en" sz="1300" u="sng">
                <a:solidFill>
                  <a:schemeClr val="hlink"/>
                </a:solidFill>
                <a:hlinkClick r:id="rId7"/>
              </a:rPr>
              <a:t>Indacoin</a:t>
            </a:r>
            <a:r>
              <a:rPr lang="en" sz="1300"/>
              <a:t>, </a:t>
            </a:r>
            <a:r>
              <a:rPr lang="en" sz="1300" u="sng">
                <a:solidFill>
                  <a:schemeClr val="hlink"/>
                </a:solidFill>
                <a:hlinkClick r:id="rId8"/>
              </a:rPr>
              <a:t>Coinbase</a:t>
            </a:r>
            <a:r>
              <a:rPr lang="en" sz="1300"/>
              <a:t>, </a:t>
            </a:r>
            <a:r>
              <a:rPr lang="en" sz="1300" u="sng">
                <a:solidFill>
                  <a:schemeClr val="hlink"/>
                </a:solidFill>
                <a:hlinkClick r:id="rId9"/>
              </a:rPr>
              <a:t>SpectroCoin</a:t>
            </a:r>
            <a:r>
              <a:rPr lang="en" sz="1300"/>
              <a:t> etc.</a:t>
            </a:r>
            <a:br>
              <a:rPr lang="en" sz="1300"/>
            </a:br>
            <a:endParaRPr sz="1300"/>
          </a:p>
          <a:p>
            <a:pPr indent="-311150" lvl="0" marL="457200" rtl="0" algn="l">
              <a:spcBef>
                <a:spcPts val="0"/>
              </a:spcBef>
              <a:spcAft>
                <a:spcPts val="0"/>
              </a:spcAft>
              <a:buSzPts val="1300"/>
              <a:buAutoNum type="arabicPeriod"/>
            </a:pPr>
            <a:r>
              <a:rPr lang="en" sz="1300"/>
              <a:t>The best way to earn bitcoins is to accept them as payment. Are there any libraries accepting cryptocurrencies for overdue fees?</a:t>
            </a:r>
            <a:br>
              <a:rPr lang="en" sz="1300"/>
            </a:br>
            <a:endParaRPr sz="1300"/>
          </a:p>
          <a:p>
            <a:pPr indent="-311150" lvl="0" marL="457200" rtl="0" algn="l">
              <a:spcBef>
                <a:spcPts val="0"/>
              </a:spcBef>
              <a:spcAft>
                <a:spcPts val="0"/>
              </a:spcAft>
              <a:buSzPts val="1300"/>
              <a:buAutoNum type="arabicPeriod"/>
            </a:pPr>
            <a:r>
              <a:rPr lang="en" sz="1300"/>
              <a:t>Bitcoin mining can be a daunting task, but if you are interested in doing it check out </a:t>
            </a:r>
            <a:r>
              <a:rPr lang="en" sz="1300" u="sng">
                <a:solidFill>
                  <a:schemeClr val="hlink"/>
                </a:solidFill>
                <a:hlinkClick r:id="rId10"/>
              </a:rPr>
              <a:t>NiceHash QuickMiner</a:t>
            </a:r>
            <a:r>
              <a:rPr lang="en" sz="1300"/>
              <a:t> (NVIDIA graphics card required)</a:t>
            </a:r>
            <a:br>
              <a:rPr lang="en" sz="1300"/>
            </a:br>
            <a:endParaRPr sz="1300"/>
          </a:p>
          <a:p>
            <a:pPr indent="-311150" lvl="0" marL="457200" rtl="0" algn="l">
              <a:spcBef>
                <a:spcPts val="0"/>
              </a:spcBef>
              <a:spcAft>
                <a:spcPts val="0"/>
              </a:spcAft>
              <a:buSzPts val="1300"/>
              <a:buAutoNum type="arabicPeriod"/>
            </a:pPr>
            <a:r>
              <a:rPr lang="en" sz="1300"/>
              <a:t>Bitcoin Merchant Directories</a:t>
            </a:r>
            <a:endParaRPr sz="1300"/>
          </a:p>
          <a:p>
            <a:pPr indent="-311150" lvl="1" marL="914400" rtl="0" algn="l">
              <a:spcBef>
                <a:spcPts val="0"/>
              </a:spcBef>
              <a:spcAft>
                <a:spcPts val="0"/>
              </a:spcAft>
              <a:buSzPts val="1300"/>
              <a:buAutoNum type="alphaLcPeriod"/>
            </a:pPr>
            <a:r>
              <a:rPr lang="en" sz="1300" u="sng">
                <a:solidFill>
                  <a:schemeClr val="hlink"/>
                </a:solidFill>
                <a:hlinkClick r:id="rId11"/>
              </a:rPr>
              <a:t>Airbitz</a:t>
            </a:r>
            <a:endParaRPr sz="1300"/>
          </a:p>
          <a:p>
            <a:pPr indent="-311150" lvl="1" marL="914400" rtl="0" algn="l">
              <a:spcBef>
                <a:spcPts val="0"/>
              </a:spcBef>
              <a:spcAft>
                <a:spcPts val="0"/>
              </a:spcAft>
              <a:buSzPts val="1300"/>
              <a:buAutoNum type="alphaLcPeriod"/>
            </a:pPr>
            <a:r>
              <a:rPr lang="en" sz="1300" u="sng">
                <a:solidFill>
                  <a:schemeClr val="hlink"/>
                </a:solidFill>
                <a:hlinkClick r:id="rId12"/>
              </a:rPr>
              <a:t>Open Bazaar</a:t>
            </a:r>
            <a:endParaRPr sz="1300"/>
          </a:p>
          <a:p>
            <a:pPr indent="-311150" lvl="1" marL="914400" rtl="0" algn="l">
              <a:spcBef>
                <a:spcPts val="0"/>
              </a:spcBef>
              <a:spcAft>
                <a:spcPts val="0"/>
              </a:spcAft>
              <a:buSzPts val="1300"/>
              <a:buAutoNum type="alphaLcPeriod"/>
            </a:pPr>
            <a:r>
              <a:rPr lang="en" sz="1300" u="sng">
                <a:solidFill>
                  <a:schemeClr val="hlink"/>
                </a:solidFill>
                <a:hlinkClick r:id="rId13"/>
              </a:rPr>
              <a:t>Coinmap</a:t>
            </a:r>
            <a:br>
              <a:rPr lang="en" sz="1300"/>
            </a:br>
            <a:endParaRPr sz="1300"/>
          </a:p>
          <a:p>
            <a:pPr indent="-311150" lvl="0" marL="457200" rtl="0" algn="l">
              <a:spcBef>
                <a:spcPts val="0"/>
              </a:spcBef>
              <a:spcAft>
                <a:spcPts val="0"/>
              </a:spcAft>
              <a:buSzPts val="1300"/>
              <a:buAutoNum type="arabicPeriod"/>
            </a:pPr>
            <a:r>
              <a:rPr lang="en" sz="1300"/>
              <a:t>Are any libraries using services like </a:t>
            </a:r>
            <a:r>
              <a:rPr lang="en" sz="1300" u="sng">
                <a:solidFill>
                  <a:schemeClr val="hlink"/>
                </a:solidFill>
                <a:hlinkClick r:id="rId14"/>
              </a:rPr>
              <a:t>BitGive</a:t>
            </a:r>
            <a:r>
              <a:rPr lang="en" sz="1300"/>
              <a:t> to accept donations? The </a:t>
            </a:r>
            <a:r>
              <a:rPr lang="en" sz="1300" u="sng">
                <a:solidFill>
                  <a:schemeClr val="hlink"/>
                </a:solidFill>
                <a:hlinkClick r:id="rId15"/>
              </a:rPr>
              <a:t>Internet Archive</a:t>
            </a:r>
            <a:r>
              <a:rPr lang="en" sz="1300"/>
              <a:t>, </a:t>
            </a:r>
            <a:r>
              <a:rPr lang="en" sz="1300" u="sng">
                <a:solidFill>
                  <a:schemeClr val="hlink"/>
                </a:solidFill>
                <a:hlinkClick r:id="rId16"/>
              </a:rPr>
              <a:t>King County Library System Foundation</a:t>
            </a:r>
            <a:r>
              <a:rPr lang="en" sz="1300"/>
              <a:t>, and others are accepting cryptocurrency donations.  </a:t>
            </a:r>
            <a:endParaRPr sz="1300"/>
          </a:p>
          <a:p>
            <a:pPr indent="0" lvl="0" marL="914400" rtl="0" algn="l">
              <a:spcBef>
                <a:spcPts val="0"/>
              </a:spcBef>
              <a:spcAft>
                <a:spcPts val="0"/>
              </a:spcAft>
              <a:buNone/>
            </a:pPr>
            <a:r>
              <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8"/>
          <p:cNvSpPr txBox="1"/>
          <p:nvPr>
            <p:ph idx="1" type="subTitle"/>
          </p:nvPr>
        </p:nvSpPr>
        <p:spPr>
          <a:xfrm>
            <a:off x="529800" y="1078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t>Pay Attention to Fees</a:t>
            </a:r>
            <a:endParaRPr b="1"/>
          </a:p>
        </p:txBody>
      </p:sp>
      <p:pic>
        <p:nvPicPr>
          <p:cNvPr id="156" name="Google Shape;156;p28"/>
          <p:cNvPicPr preferRelativeResize="0"/>
          <p:nvPr/>
        </p:nvPicPr>
        <p:blipFill>
          <a:blip r:embed="rId3">
            <a:alphaModFix/>
          </a:blip>
          <a:stretch>
            <a:fillRect/>
          </a:stretch>
        </p:blipFill>
        <p:spPr>
          <a:xfrm>
            <a:off x="2573118" y="766213"/>
            <a:ext cx="3997763" cy="3611075"/>
          </a:xfrm>
          <a:prstGeom prst="rect">
            <a:avLst/>
          </a:prstGeom>
          <a:noFill/>
          <a:ln>
            <a:noFill/>
          </a:ln>
        </p:spPr>
      </p:pic>
      <p:pic>
        <p:nvPicPr>
          <p:cNvPr id="157" name="Google Shape;157;p28"/>
          <p:cNvPicPr preferRelativeResize="0"/>
          <p:nvPr/>
        </p:nvPicPr>
        <p:blipFill>
          <a:blip r:embed="rId4">
            <a:alphaModFix/>
          </a:blip>
          <a:stretch>
            <a:fillRect/>
          </a:stretch>
        </p:blipFill>
        <p:spPr>
          <a:xfrm>
            <a:off x="2480700" y="4377275"/>
            <a:ext cx="3997750" cy="8304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ph idx="1" type="subTitle"/>
          </p:nvPr>
        </p:nvSpPr>
        <p:spPr>
          <a:xfrm>
            <a:off x="4398600" y="1270250"/>
            <a:ext cx="45801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b="1" lang="en" sz="3980"/>
              <a:t>Accepting Cryptocurrencies</a:t>
            </a:r>
            <a:endParaRPr b="1" sz="3980"/>
          </a:p>
        </p:txBody>
      </p:sp>
      <p:pic>
        <p:nvPicPr>
          <p:cNvPr id="163" name="Google Shape;163;p29"/>
          <p:cNvPicPr preferRelativeResize="0"/>
          <p:nvPr/>
        </p:nvPicPr>
        <p:blipFill>
          <a:blip r:embed="rId3">
            <a:alphaModFix/>
          </a:blip>
          <a:stretch>
            <a:fillRect/>
          </a:stretch>
        </p:blipFill>
        <p:spPr>
          <a:xfrm>
            <a:off x="1275" y="-67325"/>
            <a:ext cx="4397325"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2" name="Shape 172"/>
        <p:cNvGrpSpPr/>
        <p:nvPr/>
      </p:nvGrpSpPr>
      <p:grpSpPr>
        <a:xfrm>
          <a:off x="0" y="0"/>
          <a:ext cx="0" cy="0"/>
          <a:chOff x="0" y="0"/>
          <a:chExt cx="0" cy="0"/>
        </a:xfrm>
      </p:grpSpPr>
      <p:sp>
        <p:nvSpPr>
          <p:cNvPr id="173" name="Google Shape;173;p31"/>
          <p:cNvSpPr txBox="1"/>
          <p:nvPr>
            <p:ph idx="1" type="subTitle"/>
          </p:nvPr>
        </p:nvSpPr>
        <p:spPr>
          <a:xfrm>
            <a:off x="37200" y="0"/>
            <a:ext cx="9069600" cy="65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rPr>
              <a:t>So, what is Dogecoin?</a:t>
            </a:r>
            <a:endParaRPr>
              <a:solidFill>
                <a:schemeClr val="lt1"/>
              </a:solidFill>
            </a:endParaRPr>
          </a:p>
        </p:txBody>
      </p:sp>
      <p:pic>
        <p:nvPicPr>
          <p:cNvPr descr="Financial Expert Lloyd Ostertag (Elon Musk) stops by Weekend Update to discuss cryptocurrencies such as Dogecoin.&#10;&#10;Saturday Night Live. Stream now on Peacock: https://pck.tv/3uQxh4q&#10;&#10;Subscribe to SNL: https://goo.gl/tUsXwM&#10;Stream Current Full Episodes: http://www.nbc.com/saturday-night-live&#10; &#10;WATCH PAST SNL SEASONS&#10;Google Play - http://bit.ly/SNLGooglePlay&#10;iTunes - http://bit.ly/SNLiTunes&#10; &#10;SNL ON SOCIAL&#10;SNL Instagram: http://instagram.com/nbcsnl&#10;SNL Facebook: https://www.facebook.com/snl&#10;SNL Twitter: https://twitter.com/nbcsnl&#10;SNL TikTok: https://www.tiktok.com/@nbcsnl&#10; &#10;GET MORE NBC&#10;Like NBC: http://Facebook.com/NBC&#10;Follow NBC: http://Twitter.com/NBC&#10;NBC Tumblr: http://NBCtv.tumblr.com/&#10;YouTube: http://www.youtube.com/nbc&#10;NBC Instagram: http://instagram.com/nbc&#10;&#10;#SNL #ElonMusk #MileyCyrus #SNL46" id="174" name="Google Shape;174;p31" title="Weekend Update: Financial Expert Lloyd Ostertag on Cryptocurrency - SNL">
            <a:hlinkClick r:id="rId3"/>
          </p:cNvPr>
          <p:cNvPicPr preferRelativeResize="0"/>
          <p:nvPr/>
        </p:nvPicPr>
        <p:blipFill>
          <a:blip r:embed="rId4">
            <a:alphaModFix/>
          </a:blip>
          <a:stretch>
            <a:fillRect/>
          </a:stretch>
        </p:blipFill>
        <p:spPr>
          <a:xfrm>
            <a:off x="1578062" y="539900"/>
            <a:ext cx="5987875" cy="449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2"/>
          <p:cNvPicPr preferRelativeResize="0"/>
          <p:nvPr/>
        </p:nvPicPr>
        <p:blipFill>
          <a:blip r:embed="rId3">
            <a:alphaModFix/>
          </a:blip>
          <a:stretch>
            <a:fillRect/>
          </a:stretch>
        </p:blipFill>
        <p:spPr>
          <a:xfrm>
            <a:off x="1601750" y="-111550"/>
            <a:ext cx="5817000" cy="5255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subTitle"/>
          </p:nvPr>
        </p:nvSpPr>
        <p:spPr>
          <a:xfrm>
            <a:off x="460800" y="1050575"/>
            <a:ext cx="8294400" cy="34860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1800">
                <a:solidFill>
                  <a:schemeClr val="dk1"/>
                </a:solidFill>
              </a:rPr>
              <a:t>Learn what blockchain is and appreciate its overall importance,</a:t>
            </a:r>
            <a:br>
              <a:rPr lang="en"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Understand how cryptocurrencies record transactions using blockchain technology,</a:t>
            </a:r>
            <a:br>
              <a:rPr lang="en"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Highlight innovative blockchain applications that are transforming society, and</a:t>
            </a:r>
            <a:br>
              <a:rPr lang="en"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Discuss how libraries can use blockchain and cryptocurrencies to enhance their value.</a:t>
            </a:r>
            <a:endParaRPr sz="3500"/>
          </a:p>
        </p:txBody>
      </p:sp>
      <p:sp>
        <p:nvSpPr>
          <p:cNvPr id="68" name="Google Shape;68;p15"/>
          <p:cNvSpPr txBox="1"/>
          <p:nvPr/>
        </p:nvSpPr>
        <p:spPr>
          <a:xfrm>
            <a:off x="703075" y="222025"/>
            <a:ext cx="21387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3100">
                <a:solidFill>
                  <a:schemeClr val="dk2"/>
                </a:solidFill>
              </a:rPr>
              <a:t>Agenda</a:t>
            </a:r>
            <a:endParaRPr b="1" sz="1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3"/>
          <p:cNvSpPr txBox="1"/>
          <p:nvPr>
            <p:ph type="title"/>
          </p:nvPr>
        </p:nvSpPr>
        <p:spPr>
          <a:xfrm>
            <a:off x="217500" y="4159000"/>
            <a:ext cx="42327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en" sz="2420" u="sng">
                <a:solidFill>
                  <a:schemeClr val="hlink"/>
                </a:solidFill>
                <a:hlinkClick r:id="rId3"/>
              </a:rPr>
              <a:t>Ethereum Mining Farm</a:t>
            </a:r>
            <a:endParaRPr b="1" sz="2420"/>
          </a:p>
        </p:txBody>
      </p:sp>
      <p:pic>
        <p:nvPicPr>
          <p:cNvPr id="185" name="Google Shape;185;p33"/>
          <p:cNvPicPr preferRelativeResize="0"/>
          <p:nvPr/>
        </p:nvPicPr>
        <p:blipFill>
          <a:blip r:embed="rId4">
            <a:alphaModFix/>
          </a:blip>
          <a:stretch>
            <a:fillRect/>
          </a:stretch>
        </p:blipFill>
        <p:spPr>
          <a:xfrm>
            <a:off x="217526" y="984499"/>
            <a:ext cx="4232648" cy="3174501"/>
          </a:xfrm>
          <a:prstGeom prst="rect">
            <a:avLst/>
          </a:prstGeom>
          <a:noFill/>
          <a:ln>
            <a:noFill/>
          </a:ln>
        </p:spPr>
      </p:pic>
      <p:pic>
        <p:nvPicPr>
          <p:cNvPr id="186" name="Google Shape;186;p33"/>
          <p:cNvPicPr preferRelativeResize="0"/>
          <p:nvPr/>
        </p:nvPicPr>
        <p:blipFill>
          <a:blip r:embed="rId5">
            <a:alphaModFix/>
          </a:blip>
          <a:stretch>
            <a:fillRect/>
          </a:stretch>
        </p:blipFill>
        <p:spPr>
          <a:xfrm>
            <a:off x="4672301" y="984512"/>
            <a:ext cx="4232650" cy="3174475"/>
          </a:xfrm>
          <a:prstGeom prst="rect">
            <a:avLst/>
          </a:prstGeom>
          <a:noFill/>
          <a:ln>
            <a:noFill/>
          </a:ln>
        </p:spPr>
      </p:pic>
      <p:sp>
        <p:nvSpPr>
          <p:cNvPr id="187" name="Google Shape;187;p33"/>
          <p:cNvSpPr txBox="1"/>
          <p:nvPr/>
        </p:nvSpPr>
        <p:spPr>
          <a:xfrm>
            <a:off x="90300" y="91725"/>
            <a:ext cx="882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t>Mining Setups</a:t>
            </a:r>
            <a:endParaRPr b="1" sz="2700"/>
          </a:p>
        </p:txBody>
      </p:sp>
      <p:sp>
        <p:nvSpPr>
          <p:cNvPr id="188" name="Google Shape;188;p33"/>
          <p:cNvSpPr txBox="1"/>
          <p:nvPr/>
        </p:nvSpPr>
        <p:spPr>
          <a:xfrm>
            <a:off x="4672275" y="4168300"/>
            <a:ext cx="423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solidFill>
                  <a:schemeClr val="hlink"/>
                </a:solidFill>
                <a:hlinkClick r:id="rId6"/>
              </a:rPr>
              <a:t>40 Raspberry Pi units</a:t>
            </a:r>
            <a:endParaRPr b="1"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2" name="Shape 192"/>
        <p:cNvGrpSpPr/>
        <p:nvPr/>
      </p:nvGrpSpPr>
      <p:grpSpPr>
        <a:xfrm>
          <a:off x="0" y="0"/>
          <a:ext cx="0" cy="0"/>
          <a:chOff x="0" y="0"/>
          <a:chExt cx="0" cy="0"/>
        </a:xfrm>
      </p:grpSpPr>
      <p:pic>
        <p:nvPicPr>
          <p:cNvPr descr="Bitcoin hit 1 trillion market cap this year. This has inspired some bitcoin operations to expand. The ban on mining in China has caused a mass exodus, and some mining operations are moving their facilities to the United States. We go to Rockland, Texas to a look inside the largest bitcoin mine in North America. Operated by Whinstone U.S., is this large mine one of the first of many?&#10;&#10;Still haven’t subscribed to WIRED on YouTube? ►► http://wrd.cm/15fP7B7  &#10;Listen to the Get WIRED podcast  ►► https://link.chtbl.com/wired-ytc-desc &#10;Want more WIRED? Get the magazine ►► https://subscribe.wired.com/subscribe/splits/wired/WIR_YouTube?source=EDT_WIR_YouTube_0_Video_Description_ZZ &#10; &#10;Follow WIRED: &#10; &#10;Instagram ►►https://instagram.com/wired &#10;Twitter ►►http://www.twitter.com/wired &#10;Facebook ►►https://www.facebook.com/wired &#10; &#10;Get more incredible stories on science and tech with our daily newsletter: https://wrd.cm/DailyYT &#10; &#10;Also, check out the free WIRED channel on Roku, Apple TV, Amazon Fire TV, and Android TV.  &#10; &#10;ABOUT WIRED &#10;WIRED is where tomorrow is realized. Through thought-provoking stories and videos, WIRED explores the future of business, innovation, and culture." id="193" name="Google Shape;193;p34" title="Inside the Largest Bitcoin Mine in The U.S. | WIRED">
            <a:hlinkClick r:id="rId3"/>
          </p:cNvPr>
          <p:cNvPicPr preferRelativeResize="0"/>
          <p:nvPr/>
        </p:nvPicPr>
        <p:blipFill>
          <a:blip r:embed="rId4">
            <a:alphaModFix/>
          </a:blip>
          <a:stretch>
            <a:fillRect/>
          </a:stretch>
        </p:blipFill>
        <p:spPr>
          <a:xfrm>
            <a:off x="1466082" y="550725"/>
            <a:ext cx="5956468" cy="4467325"/>
          </a:xfrm>
          <a:prstGeom prst="rect">
            <a:avLst/>
          </a:prstGeom>
          <a:noFill/>
          <a:ln>
            <a:noFill/>
          </a:ln>
        </p:spPr>
      </p:pic>
      <p:sp>
        <p:nvSpPr>
          <p:cNvPr id="194" name="Google Shape;194;p34"/>
          <p:cNvSpPr txBox="1"/>
          <p:nvPr/>
        </p:nvSpPr>
        <p:spPr>
          <a:xfrm>
            <a:off x="1644800" y="58125"/>
            <a:ext cx="5673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rPr>
              <a:t>Inside the Largest Bitcoin Mine in the U.S.  </a:t>
            </a:r>
            <a:endParaRPr b="1"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5"/>
          <p:cNvSpPr txBox="1"/>
          <p:nvPr>
            <p:ph type="title"/>
          </p:nvPr>
        </p:nvSpPr>
        <p:spPr>
          <a:xfrm>
            <a:off x="384400" y="0"/>
            <a:ext cx="8520600" cy="49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820"/>
              <a:t>Environmental Issues and Possible Solutions</a:t>
            </a:r>
            <a:endParaRPr b="1" sz="2820"/>
          </a:p>
        </p:txBody>
      </p:sp>
      <p:sp>
        <p:nvSpPr>
          <p:cNvPr id="200" name="Google Shape;200;p35"/>
          <p:cNvSpPr txBox="1"/>
          <p:nvPr/>
        </p:nvSpPr>
        <p:spPr>
          <a:xfrm>
            <a:off x="8433400" y="4774200"/>
            <a:ext cx="78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3"/>
              </a:rPr>
              <a:t>Source</a:t>
            </a:r>
            <a:endParaRPr b="1" sz="1200"/>
          </a:p>
        </p:txBody>
      </p:sp>
      <p:sp>
        <p:nvSpPr>
          <p:cNvPr id="201" name="Google Shape;201;p35"/>
          <p:cNvSpPr txBox="1"/>
          <p:nvPr/>
        </p:nvSpPr>
        <p:spPr>
          <a:xfrm>
            <a:off x="173700" y="572100"/>
            <a:ext cx="8796600" cy="41097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en" sz="1500"/>
              <a:t>If Bitcoin were a country, it would rank in the top 30 worldwide for energy use. In fact, electricity costs eat into estimated 28% of Bitcoin </a:t>
            </a:r>
            <a:r>
              <a:rPr lang="en" sz="1500"/>
              <a:t>mining</a:t>
            </a:r>
            <a:r>
              <a:rPr lang="en" sz="1500"/>
              <a:t> profitability each year according to </a:t>
            </a:r>
            <a:r>
              <a:rPr lang="en" sz="1500" u="sng">
                <a:solidFill>
                  <a:schemeClr val="hlink"/>
                </a:solidFill>
                <a:hlinkClick r:id="rId4"/>
              </a:rPr>
              <a:t>Digiconomist</a:t>
            </a:r>
            <a:r>
              <a:rPr lang="en" sz="1500"/>
              <a:t>.</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Bitcoin’s decentralized structure drives its huge carbon emissions footprint </a:t>
            </a:r>
            <a:r>
              <a:rPr lang="en" sz="1500"/>
              <a:t>because</a:t>
            </a:r>
            <a:r>
              <a:rPr lang="en" sz="1500"/>
              <a:t> specialized computers (rigs) are consuming huge amounts of computational/electrical energy to be the first to solve math puzzles (cryptography) so they can get their reward.</a:t>
            </a:r>
            <a:br>
              <a:rPr lang="en" sz="1500"/>
            </a:br>
            <a:endParaRPr sz="1500"/>
          </a:p>
          <a:p>
            <a:pPr indent="-323850" lvl="0" marL="457200" rtl="0" algn="l">
              <a:spcBef>
                <a:spcPts val="0"/>
              </a:spcBef>
              <a:spcAft>
                <a:spcPts val="0"/>
              </a:spcAft>
              <a:buSzPts val="1500"/>
              <a:buChar char="●"/>
            </a:pPr>
            <a:r>
              <a:rPr lang="en" sz="1500"/>
              <a:t>Switch to Renewable Energy: ca.  39% of proof-of-work mining is performed using renewable energy. </a:t>
            </a:r>
            <a:r>
              <a:rPr lang="en" sz="1500" u="sng">
                <a:solidFill>
                  <a:schemeClr val="hlink"/>
                </a:solidFill>
                <a:hlinkClick r:id="rId5"/>
              </a:rPr>
              <a:t>Genesis Mining</a:t>
            </a:r>
            <a:r>
              <a:rPr lang="en" sz="1500"/>
              <a:t> in Iceland is using only renewable energy sources. We need more </a:t>
            </a:r>
            <a:r>
              <a:rPr lang="en" sz="1500"/>
              <a:t>companies</a:t>
            </a:r>
            <a:r>
              <a:rPr lang="en" sz="1500"/>
              <a:t> like this!</a:t>
            </a:r>
            <a:br>
              <a:rPr lang="en" sz="1500"/>
            </a:br>
            <a:endParaRPr sz="1500"/>
          </a:p>
          <a:p>
            <a:pPr indent="-323850" lvl="0" marL="457200" rtl="0" algn="l">
              <a:spcBef>
                <a:spcPts val="0"/>
              </a:spcBef>
              <a:spcAft>
                <a:spcPts val="0"/>
              </a:spcAft>
              <a:buSzPts val="1500"/>
              <a:buChar char="●"/>
            </a:pPr>
            <a:r>
              <a:rPr lang="en" sz="1500"/>
              <a:t>Transition to proof-of-stake systems (PoS), which do not require the same work to solve complex puzzles. </a:t>
            </a:r>
            <a:r>
              <a:rPr lang="en" sz="1500" u="sng">
                <a:solidFill>
                  <a:schemeClr val="hlink"/>
                </a:solidFill>
                <a:hlinkClick r:id="rId6"/>
              </a:rPr>
              <a:t>Ethereum</a:t>
            </a:r>
            <a:r>
              <a:rPr lang="en" sz="1500"/>
              <a:t>, the blockchain system powering Ether and most </a:t>
            </a:r>
            <a:r>
              <a:rPr lang="en" sz="1500" u="sng">
                <a:solidFill>
                  <a:schemeClr val="hlink"/>
                </a:solidFill>
                <a:hlinkClick r:id="rId7"/>
              </a:rPr>
              <a:t>NFTs</a:t>
            </a:r>
            <a:r>
              <a:rPr lang="en" sz="1500"/>
              <a:t>, is planning to transition to a PoS system to reduce the energy consumption.  </a:t>
            </a:r>
            <a:br>
              <a:rPr lang="en" sz="1500"/>
            </a:br>
            <a:endParaRPr sz="1500"/>
          </a:p>
          <a:p>
            <a:pPr indent="-323850" lvl="0" marL="457200" rtl="0" algn="l">
              <a:spcBef>
                <a:spcPts val="0"/>
              </a:spcBef>
              <a:spcAft>
                <a:spcPts val="0"/>
              </a:spcAft>
              <a:buSzPts val="1500"/>
              <a:buChar char="●"/>
            </a:pPr>
            <a:r>
              <a:rPr lang="en" sz="1500"/>
              <a:t>Introduce Carbon Credits or other fees to offer an incentive for a company to produce less than its allotment or penalize those that go over.</a:t>
            </a:r>
            <a:endParaRPr sz="1450">
              <a:solidFill>
                <a:srgbClr val="333333"/>
              </a:solidFill>
              <a:highlight>
                <a:srgbClr val="FFFFFF"/>
              </a:highlight>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384400" y="0"/>
            <a:ext cx="8520600" cy="49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820"/>
              <a:t>Environmental Issues</a:t>
            </a:r>
            <a:endParaRPr b="1" sz="2820"/>
          </a:p>
        </p:txBody>
      </p:sp>
      <p:sp>
        <p:nvSpPr>
          <p:cNvPr id="207" name="Google Shape;207;p36"/>
          <p:cNvSpPr txBox="1"/>
          <p:nvPr/>
        </p:nvSpPr>
        <p:spPr>
          <a:xfrm>
            <a:off x="8433400" y="4774200"/>
            <a:ext cx="78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3"/>
              </a:rPr>
              <a:t>Source</a:t>
            </a:r>
            <a:endParaRPr b="1" sz="1200"/>
          </a:p>
        </p:txBody>
      </p:sp>
      <p:pic>
        <p:nvPicPr>
          <p:cNvPr id="208" name="Google Shape;208;p36"/>
          <p:cNvPicPr preferRelativeResize="0"/>
          <p:nvPr/>
        </p:nvPicPr>
        <p:blipFill>
          <a:blip r:embed="rId4">
            <a:alphaModFix/>
          </a:blip>
          <a:stretch>
            <a:fillRect/>
          </a:stretch>
        </p:blipFill>
        <p:spPr>
          <a:xfrm>
            <a:off x="384400" y="735125"/>
            <a:ext cx="4067675" cy="4118425"/>
          </a:xfrm>
          <a:prstGeom prst="rect">
            <a:avLst/>
          </a:prstGeom>
          <a:noFill/>
          <a:ln>
            <a:noFill/>
          </a:ln>
        </p:spPr>
      </p:pic>
      <p:pic>
        <p:nvPicPr>
          <p:cNvPr id="209" name="Google Shape;209;p36"/>
          <p:cNvPicPr preferRelativeResize="0"/>
          <p:nvPr/>
        </p:nvPicPr>
        <p:blipFill>
          <a:blip r:embed="rId5">
            <a:alphaModFix/>
          </a:blip>
          <a:stretch>
            <a:fillRect/>
          </a:stretch>
        </p:blipFill>
        <p:spPr>
          <a:xfrm>
            <a:off x="4796225" y="584025"/>
            <a:ext cx="3637175" cy="44206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7"/>
          <p:cNvPicPr preferRelativeResize="0"/>
          <p:nvPr/>
        </p:nvPicPr>
        <p:blipFill>
          <a:blip r:embed="rId3">
            <a:alphaModFix/>
          </a:blip>
          <a:stretch>
            <a:fillRect/>
          </a:stretch>
        </p:blipFill>
        <p:spPr>
          <a:xfrm>
            <a:off x="97875" y="661263"/>
            <a:ext cx="4231492" cy="3820974"/>
          </a:xfrm>
          <a:prstGeom prst="rect">
            <a:avLst/>
          </a:prstGeom>
          <a:noFill/>
          <a:ln>
            <a:noFill/>
          </a:ln>
        </p:spPr>
      </p:pic>
      <p:sp>
        <p:nvSpPr>
          <p:cNvPr id="215" name="Google Shape;215;p37"/>
          <p:cNvSpPr txBox="1"/>
          <p:nvPr>
            <p:ph type="title"/>
          </p:nvPr>
        </p:nvSpPr>
        <p:spPr>
          <a:xfrm>
            <a:off x="384400" y="0"/>
            <a:ext cx="8520600" cy="49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820"/>
              <a:t>Environmental Issues</a:t>
            </a:r>
            <a:endParaRPr b="1" sz="2820"/>
          </a:p>
        </p:txBody>
      </p:sp>
      <p:pic>
        <p:nvPicPr>
          <p:cNvPr id="216" name="Google Shape;216;p37"/>
          <p:cNvPicPr preferRelativeResize="0"/>
          <p:nvPr/>
        </p:nvPicPr>
        <p:blipFill>
          <a:blip r:embed="rId4">
            <a:alphaModFix/>
          </a:blip>
          <a:stretch>
            <a:fillRect/>
          </a:stretch>
        </p:blipFill>
        <p:spPr>
          <a:xfrm>
            <a:off x="4572000" y="491700"/>
            <a:ext cx="4528000" cy="4001675"/>
          </a:xfrm>
          <a:prstGeom prst="rect">
            <a:avLst/>
          </a:prstGeom>
          <a:noFill/>
          <a:ln>
            <a:noFill/>
          </a:ln>
        </p:spPr>
      </p:pic>
      <p:sp>
        <p:nvSpPr>
          <p:cNvPr id="217" name="Google Shape;217;p37"/>
          <p:cNvSpPr txBox="1"/>
          <p:nvPr/>
        </p:nvSpPr>
        <p:spPr>
          <a:xfrm>
            <a:off x="70950" y="4635600"/>
            <a:ext cx="9002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u="sng">
                <a:solidFill>
                  <a:schemeClr val="hlink"/>
                </a:solidFill>
                <a:hlinkClick r:id="rId5"/>
              </a:rPr>
              <a:t>https://digiconomist.net</a:t>
            </a:r>
            <a:r>
              <a:rPr b="1" lang="en" sz="2100"/>
              <a:t> </a:t>
            </a:r>
            <a:endParaRPr b="1" sz="2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ph type="title"/>
          </p:nvPr>
        </p:nvSpPr>
        <p:spPr>
          <a:xfrm>
            <a:off x="4747850" y="1420900"/>
            <a:ext cx="4328100" cy="572700"/>
          </a:xfrm>
          <a:prstGeom prst="rect">
            <a:avLst/>
          </a:prstGeom>
        </p:spPr>
        <p:txBody>
          <a:bodyPr anchorCtr="0" anchor="t" bIns="91425" lIns="91425" spcFirstLastPara="1" rIns="91425" wrap="square" tIns="91425">
            <a:noAutofit/>
          </a:bodyPr>
          <a:lstStyle/>
          <a:p>
            <a:pPr indent="0" lvl="0" marL="0" rtl="0" algn="ctr">
              <a:lnSpc>
                <a:spcPct val="114000"/>
              </a:lnSpc>
              <a:spcBef>
                <a:spcPts val="0"/>
              </a:spcBef>
              <a:spcAft>
                <a:spcPts val="0"/>
              </a:spcAft>
              <a:buClr>
                <a:schemeClr val="dk1"/>
              </a:buClr>
              <a:buSzPts val="990"/>
              <a:buFont typeface="Arial"/>
              <a:buNone/>
            </a:pPr>
            <a:r>
              <a:rPr b="1" lang="en" sz="3040">
                <a:solidFill>
                  <a:srgbClr val="404040"/>
                </a:solidFill>
              </a:rPr>
              <a:t>Cryptocurrency exchanges scramble to drop Chinese users after Beijing's ban</a:t>
            </a:r>
            <a:endParaRPr b="1" sz="3040">
              <a:solidFill>
                <a:srgbClr val="404040"/>
              </a:solidFill>
            </a:endParaRPr>
          </a:p>
          <a:p>
            <a:pPr indent="0" lvl="0" marL="0" rtl="0" algn="l">
              <a:spcBef>
                <a:spcPts val="0"/>
              </a:spcBef>
              <a:spcAft>
                <a:spcPts val="0"/>
              </a:spcAft>
              <a:buSzPts val="990"/>
              <a:buNone/>
            </a:pPr>
            <a:r>
              <a:t/>
            </a:r>
            <a:endParaRPr sz="2520"/>
          </a:p>
        </p:txBody>
      </p:sp>
      <p:sp>
        <p:nvSpPr>
          <p:cNvPr id="223" name="Google Shape;223;p38"/>
          <p:cNvSpPr txBox="1"/>
          <p:nvPr/>
        </p:nvSpPr>
        <p:spPr>
          <a:xfrm>
            <a:off x="8417100" y="4853550"/>
            <a:ext cx="72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3"/>
              </a:rPr>
              <a:t>Source</a:t>
            </a:r>
            <a:endParaRPr b="1" sz="1200"/>
          </a:p>
        </p:txBody>
      </p:sp>
      <p:pic>
        <p:nvPicPr>
          <p:cNvPr id="224" name="Google Shape;224;p38"/>
          <p:cNvPicPr preferRelativeResize="0"/>
          <p:nvPr/>
        </p:nvPicPr>
        <p:blipFill>
          <a:blip r:embed="rId4">
            <a:alphaModFix/>
          </a:blip>
          <a:stretch>
            <a:fillRect/>
          </a:stretch>
        </p:blipFill>
        <p:spPr>
          <a:xfrm>
            <a:off x="152400" y="943200"/>
            <a:ext cx="4595451" cy="3403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9"/>
          <p:cNvSpPr txBox="1"/>
          <p:nvPr>
            <p:ph idx="1" type="subTitle"/>
          </p:nvPr>
        </p:nvSpPr>
        <p:spPr>
          <a:xfrm>
            <a:off x="890975" y="153125"/>
            <a:ext cx="7311900" cy="792600"/>
          </a:xfrm>
          <a:prstGeom prst="rect">
            <a:avLst/>
          </a:prstGeom>
        </p:spPr>
        <p:txBody>
          <a:bodyPr anchorCtr="0" anchor="t" bIns="91425" lIns="91425" spcFirstLastPara="1" rIns="91425" wrap="square" tIns="91425">
            <a:normAutofit/>
          </a:bodyPr>
          <a:lstStyle/>
          <a:p>
            <a:pPr indent="0" lvl="0" marL="0" rtl="0" algn="ctr">
              <a:lnSpc>
                <a:spcPct val="115000"/>
              </a:lnSpc>
              <a:spcBef>
                <a:spcPts val="2000"/>
              </a:spcBef>
              <a:spcAft>
                <a:spcPts val="600"/>
              </a:spcAft>
              <a:buClr>
                <a:schemeClr val="dk1"/>
              </a:buClr>
              <a:buSzPts val="1100"/>
              <a:buFont typeface="Arial"/>
              <a:buNone/>
            </a:pPr>
            <a:r>
              <a:rPr b="1" lang="en" sz="2000">
                <a:solidFill>
                  <a:schemeClr val="dk1"/>
                </a:solidFill>
              </a:rPr>
              <a:t>How can I look up a transaction on the blockchain?</a:t>
            </a:r>
            <a:endParaRPr b="1"/>
          </a:p>
        </p:txBody>
      </p:sp>
      <p:pic>
        <p:nvPicPr>
          <p:cNvPr id="230" name="Google Shape;230;p39"/>
          <p:cNvPicPr preferRelativeResize="0"/>
          <p:nvPr/>
        </p:nvPicPr>
        <p:blipFill>
          <a:blip r:embed="rId3">
            <a:alphaModFix/>
          </a:blip>
          <a:stretch>
            <a:fillRect/>
          </a:stretch>
        </p:blipFill>
        <p:spPr>
          <a:xfrm>
            <a:off x="841000" y="587236"/>
            <a:ext cx="7361873" cy="4060412"/>
          </a:xfrm>
          <a:prstGeom prst="rect">
            <a:avLst/>
          </a:prstGeom>
          <a:noFill/>
          <a:ln>
            <a:noFill/>
          </a:ln>
        </p:spPr>
      </p:pic>
      <p:sp>
        <p:nvSpPr>
          <p:cNvPr id="231" name="Google Shape;231;p39"/>
          <p:cNvSpPr txBox="1"/>
          <p:nvPr/>
        </p:nvSpPr>
        <p:spPr>
          <a:xfrm>
            <a:off x="1336375" y="4647650"/>
            <a:ext cx="601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hlink"/>
                </a:solidFill>
                <a:hlinkClick r:id="rId4"/>
              </a:rPr>
              <a:t>https://www.blockchain.com/explorer</a:t>
            </a:r>
            <a:r>
              <a:rPr b="1" lang="en"/>
              <a:t> </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40"/>
          <p:cNvPicPr preferRelativeResize="0"/>
          <p:nvPr/>
        </p:nvPicPr>
        <p:blipFill>
          <a:blip r:embed="rId3">
            <a:alphaModFix/>
          </a:blip>
          <a:stretch>
            <a:fillRect/>
          </a:stretch>
        </p:blipFill>
        <p:spPr>
          <a:xfrm>
            <a:off x="0" y="-554675"/>
            <a:ext cx="9560026" cy="6858000"/>
          </a:xfrm>
          <a:prstGeom prst="rect">
            <a:avLst/>
          </a:prstGeom>
          <a:noFill/>
          <a:ln>
            <a:noFill/>
          </a:ln>
        </p:spPr>
      </p:pic>
      <p:sp>
        <p:nvSpPr>
          <p:cNvPr id="237" name="Google Shape;237;p40"/>
          <p:cNvSpPr txBox="1"/>
          <p:nvPr>
            <p:ph type="title"/>
          </p:nvPr>
        </p:nvSpPr>
        <p:spPr>
          <a:xfrm>
            <a:off x="311700" y="258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2420">
                <a:solidFill>
                  <a:schemeClr val="lt1"/>
                </a:solidFill>
              </a:rPr>
              <a:t>Blockchain and NFTs are turning gamers into investors!</a:t>
            </a:r>
            <a:endParaRPr b="1" sz="2420">
              <a:solidFill>
                <a:schemeClr val="lt1"/>
              </a:solidFill>
            </a:endParaRPr>
          </a:p>
          <a:p>
            <a:pPr indent="0" lvl="0" marL="0" rtl="0" algn="l">
              <a:spcBef>
                <a:spcPts val="0"/>
              </a:spcBef>
              <a:spcAft>
                <a:spcPts val="0"/>
              </a:spcAft>
              <a:buSzPts val="990"/>
              <a:buNone/>
            </a:pPr>
            <a:r>
              <a:t/>
            </a:r>
            <a:endParaRPr sz="2520"/>
          </a:p>
        </p:txBody>
      </p:sp>
      <p:sp>
        <p:nvSpPr>
          <p:cNvPr id="238" name="Google Shape;238;p40"/>
          <p:cNvSpPr txBox="1"/>
          <p:nvPr/>
        </p:nvSpPr>
        <p:spPr>
          <a:xfrm>
            <a:off x="8747025" y="4860850"/>
            <a:ext cx="69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4"/>
              </a:rPr>
              <a:t>Source</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1"/>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t>Atari Announces a New Blockchain Bureau to Explore Crypto and More</a:t>
            </a:r>
            <a:endParaRPr b="1" sz="1800">
              <a:solidFill>
                <a:srgbClr val="0C0C0C"/>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pic>
        <p:nvPicPr>
          <p:cNvPr id="244" name="Google Shape;244;p41"/>
          <p:cNvPicPr preferRelativeResize="0"/>
          <p:nvPr/>
        </p:nvPicPr>
        <p:blipFill>
          <a:blip r:embed="rId3">
            <a:alphaModFix/>
          </a:blip>
          <a:stretch>
            <a:fillRect/>
          </a:stretch>
        </p:blipFill>
        <p:spPr>
          <a:xfrm>
            <a:off x="499237" y="533201"/>
            <a:ext cx="8145526" cy="4077086"/>
          </a:xfrm>
          <a:prstGeom prst="rect">
            <a:avLst/>
          </a:prstGeom>
          <a:noFill/>
          <a:ln>
            <a:noFill/>
          </a:ln>
        </p:spPr>
      </p:pic>
      <p:sp>
        <p:nvSpPr>
          <p:cNvPr id="245" name="Google Shape;245;p41"/>
          <p:cNvSpPr txBox="1"/>
          <p:nvPr/>
        </p:nvSpPr>
        <p:spPr>
          <a:xfrm>
            <a:off x="8429700" y="4774200"/>
            <a:ext cx="771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4"/>
              </a:rPr>
              <a:t>Source</a:t>
            </a:r>
            <a:endParaRPr b="1"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2"/>
          <p:cNvSpPr txBox="1"/>
          <p:nvPr>
            <p:ph type="title"/>
          </p:nvPr>
        </p:nvSpPr>
        <p:spPr>
          <a:xfrm>
            <a:off x="69400" y="3281075"/>
            <a:ext cx="25404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solidFill>
                  <a:schemeClr val="hlink"/>
                </a:solidFill>
                <a:hlinkClick r:id="rId3"/>
              </a:rPr>
              <a:t>OpenSea</a:t>
            </a:r>
            <a:endParaRPr b="1"/>
          </a:p>
        </p:txBody>
      </p:sp>
      <p:pic>
        <p:nvPicPr>
          <p:cNvPr id="251" name="Google Shape;251;p42"/>
          <p:cNvPicPr preferRelativeResize="0"/>
          <p:nvPr/>
        </p:nvPicPr>
        <p:blipFill>
          <a:blip r:embed="rId4">
            <a:alphaModFix/>
          </a:blip>
          <a:stretch>
            <a:fillRect/>
          </a:stretch>
        </p:blipFill>
        <p:spPr>
          <a:xfrm>
            <a:off x="62850" y="1720624"/>
            <a:ext cx="2540451" cy="1702253"/>
          </a:xfrm>
          <a:prstGeom prst="rect">
            <a:avLst/>
          </a:prstGeom>
          <a:noFill/>
          <a:ln>
            <a:noFill/>
          </a:ln>
        </p:spPr>
      </p:pic>
      <p:pic>
        <p:nvPicPr>
          <p:cNvPr id="252" name="Google Shape;252;p42"/>
          <p:cNvPicPr preferRelativeResize="0"/>
          <p:nvPr/>
        </p:nvPicPr>
        <p:blipFill>
          <a:blip r:embed="rId5">
            <a:alphaModFix/>
          </a:blip>
          <a:stretch>
            <a:fillRect/>
          </a:stretch>
        </p:blipFill>
        <p:spPr>
          <a:xfrm>
            <a:off x="2808312" y="1791200"/>
            <a:ext cx="3449557" cy="1561101"/>
          </a:xfrm>
          <a:prstGeom prst="rect">
            <a:avLst/>
          </a:prstGeom>
          <a:noFill/>
          <a:ln>
            <a:noFill/>
          </a:ln>
        </p:spPr>
      </p:pic>
      <p:sp>
        <p:nvSpPr>
          <p:cNvPr id="253" name="Google Shape;253;p42"/>
          <p:cNvSpPr txBox="1"/>
          <p:nvPr/>
        </p:nvSpPr>
        <p:spPr>
          <a:xfrm>
            <a:off x="2747999" y="3352300"/>
            <a:ext cx="3648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u="sng">
                <a:solidFill>
                  <a:schemeClr val="hlink"/>
                </a:solidFill>
                <a:hlinkClick r:id="rId6"/>
              </a:rPr>
              <a:t>Foundation</a:t>
            </a:r>
            <a:endParaRPr b="1" sz="2500"/>
          </a:p>
        </p:txBody>
      </p:sp>
      <p:pic>
        <p:nvPicPr>
          <p:cNvPr id="254" name="Google Shape;254;p42"/>
          <p:cNvPicPr preferRelativeResize="0"/>
          <p:nvPr/>
        </p:nvPicPr>
        <p:blipFill>
          <a:blip r:embed="rId7">
            <a:alphaModFix/>
          </a:blip>
          <a:stretch>
            <a:fillRect/>
          </a:stretch>
        </p:blipFill>
        <p:spPr>
          <a:xfrm>
            <a:off x="6456375" y="1889075"/>
            <a:ext cx="2540450" cy="1365351"/>
          </a:xfrm>
          <a:prstGeom prst="rect">
            <a:avLst/>
          </a:prstGeom>
          <a:noFill/>
          <a:ln>
            <a:noFill/>
          </a:ln>
        </p:spPr>
      </p:pic>
      <p:sp>
        <p:nvSpPr>
          <p:cNvPr id="255" name="Google Shape;255;p42"/>
          <p:cNvSpPr txBox="1"/>
          <p:nvPr/>
        </p:nvSpPr>
        <p:spPr>
          <a:xfrm>
            <a:off x="6456300" y="3352300"/>
            <a:ext cx="2540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u="sng">
                <a:solidFill>
                  <a:schemeClr val="hlink"/>
                </a:solidFill>
                <a:hlinkClick r:id="rId8"/>
              </a:rPr>
              <a:t>Rarible</a:t>
            </a:r>
            <a:endParaRPr b="1" sz="2500"/>
          </a:p>
        </p:txBody>
      </p:sp>
      <p:sp>
        <p:nvSpPr>
          <p:cNvPr id="256" name="Google Shape;256;p42"/>
          <p:cNvSpPr txBox="1"/>
          <p:nvPr/>
        </p:nvSpPr>
        <p:spPr>
          <a:xfrm>
            <a:off x="600025" y="328000"/>
            <a:ext cx="79788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600"/>
              <a:t>Acquiring NFTs</a:t>
            </a:r>
            <a:endParaRPr b="1" sz="4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idx="1" type="subTitle"/>
          </p:nvPr>
        </p:nvSpPr>
        <p:spPr>
          <a:xfrm>
            <a:off x="50" y="0"/>
            <a:ext cx="9144000" cy="5334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b="1" lang="en" u="sng">
                <a:solidFill>
                  <a:schemeClr val="hlink"/>
                </a:solidFill>
                <a:hlinkClick r:id="rId3"/>
              </a:rPr>
              <a:t>Nakamoto’s Bitcoin White Paper</a:t>
            </a:r>
            <a:endParaRPr b="1">
              <a:solidFill>
                <a:schemeClr val="dk1"/>
              </a:solidFill>
            </a:endParaRPr>
          </a:p>
        </p:txBody>
      </p:sp>
      <p:pic>
        <p:nvPicPr>
          <p:cNvPr id="74" name="Google Shape;74;p16"/>
          <p:cNvPicPr preferRelativeResize="0"/>
          <p:nvPr/>
        </p:nvPicPr>
        <p:blipFill>
          <a:blip r:embed="rId4">
            <a:alphaModFix/>
          </a:blip>
          <a:stretch>
            <a:fillRect/>
          </a:stretch>
        </p:blipFill>
        <p:spPr>
          <a:xfrm>
            <a:off x="4444763" y="533413"/>
            <a:ext cx="4194263" cy="4457774"/>
          </a:xfrm>
          <a:prstGeom prst="rect">
            <a:avLst/>
          </a:prstGeom>
          <a:noFill/>
          <a:ln>
            <a:noFill/>
          </a:ln>
        </p:spPr>
      </p:pic>
      <p:pic>
        <p:nvPicPr>
          <p:cNvPr id="75" name="Google Shape;75;p16"/>
          <p:cNvPicPr preferRelativeResize="0"/>
          <p:nvPr/>
        </p:nvPicPr>
        <p:blipFill>
          <a:blip r:embed="rId5">
            <a:alphaModFix/>
          </a:blip>
          <a:stretch>
            <a:fillRect/>
          </a:stretch>
        </p:blipFill>
        <p:spPr>
          <a:xfrm>
            <a:off x="330900" y="495312"/>
            <a:ext cx="3880489" cy="45339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3"/>
          <p:cNvPicPr preferRelativeResize="0"/>
          <p:nvPr/>
        </p:nvPicPr>
        <p:blipFill>
          <a:blip r:embed="rId3">
            <a:alphaModFix/>
          </a:blip>
          <a:stretch>
            <a:fillRect/>
          </a:stretch>
        </p:blipFill>
        <p:spPr>
          <a:xfrm>
            <a:off x="210550" y="2939200"/>
            <a:ext cx="2643523" cy="1982627"/>
          </a:xfrm>
          <a:prstGeom prst="rect">
            <a:avLst/>
          </a:prstGeom>
          <a:noFill/>
          <a:ln>
            <a:noFill/>
          </a:ln>
        </p:spPr>
      </p:pic>
      <p:pic>
        <p:nvPicPr>
          <p:cNvPr id="262" name="Google Shape;262;p43"/>
          <p:cNvPicPr preferRelativeResize="0"/>
          <p:nvPr/>
        </p:nvPicPr>
        <p:blipFill>
          <a:blip r:embed="rId4">
            <a:alphaModFix/>
          </a:blip>
          <a:stretch>
            <a:fillRect/>
          </a:stretch>
        </p:blipFill>
        <p:spPr>
          <a:xfrm>
            <a:off x="210550" y="60850"/>
            <a:ext cx="4961250" cy="2793000"/>
          </a:xfrm>
          <a:prstGeom prst="rect">
            <a:avLst/>
          </a:prstGeom>
          <a:noFill/>
          <a:ln>
            <a:noFill/>
          </a:ln>
        </p:spPr>
      </p:pic>
      <p:sp>
        <p:nvSpPr>
          <p:cNvPr id="263" name="Google Shape;263;p43"/>
          <p:cNvSpPr txBox="1"/>
          <p:nvPr/>
        </p:nvSpPr>
        <p:spPr>
          <a:xfrm>
            <a:off x="8338500" y="4855200"/>
            <a:ext cx="805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5"/>
              </a:rPr>
              <a:t>More info</a:t>
            </a:r>
            <a:endParaRPr sz="1100"/>
          </a:p>
        </p:txBody>
      </p:sp>
      <p:pic>
        <p:nvPicPr>
          <p:cNvPr id="264" name="Google Shape;264;p43"/>
          <p:cNvPicPr preferRelativeResize="0"/>
          <p:nvPr/>
        </p:nvPicPr>
        <p:blipFill>
          <a:blip r:embed="rId6">
            <a:alphaModFix/>
          </a:blip>
          <a:stretch>
            <a:fillRect/>
          </a:stretch>
        </p:blipFill>
        <p:spPr>
          <a:xfrm>
            <a:off x="3016050" y="2853850"/>
            <a:ext cx="2793147" cy="2053526"/>
          </a:xfrm>
          <a:prstGeom prst="rect">
            <a:avLst/>
          </a:prstGeom>
          <a:noFill/>
          <a:ln>
            <a:noFill/>
          </a:ln>
        </p:spPr>
      </p:pic>
      <p:pic>
        <p:nvPicPr>
          <p:cNvPr id="265" name="Google Shape;265;p43"/>
          <p:cNvPicPr preferRelativeResize="0"/>
          <p:nvPr/>
        </p:nvPicPr>
        <p:blipFill>
          <a:blip r:embed="rId7">
            <a:alphaModFix/>
          </a:blip>
          <a:stretch>
            <a:fillRect/>
          </a:stretch>
        </p:blipFill>
        <p:spPr>
          <a:xfrm>
            <a:off x="5971175" y="2903750"/>
            <a:ext cx="3081057" cy="2053526"/>
          </a:xfrm>
          <a:prstGeom prst="rect">
            <a:avLst/>
          </a:prstGeom>
          <a:noFill/>
          <a:ln>
            <a:noFill/>
          </a:ln>
        </p:spPr>
      </p:pic>
      <p:sp>
        <p:nvSpPr>
          <p:cNvPr id="266" name="Google Shape;266;p43"/>
          <p:cNvSpPr txBox="1"/>
          <p:nvPr/>
        </p:nvSpPr>
        <p:spPr>
          <a:xfrm>
            <a:off x="5457375" y="405000"/>
            <a:ext cx="3503400" cy="195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MetArena organized the 2021 ASCEND HBCU (Historically Black Colleges and Universities) Esports Conference and Career Expo, the first-ever virtual conference of this type.</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4"/>
          <p:cNvSpPr txBox="1"/>
          <p:nvPr>
            <p:ph type="title"/>
          </p:nvPr>
        </p:nvSpPr>
        <p:spPr>
          <a:xfrm>
            <a:off x="511625" y="-22150"/>
            <a:ext cx="8520600" cy="40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120"/>
              <a:t>Decentraland</a:t>
            </a:r>
            <a:endParaRPr b="1" sz="3120"/>
          </a:p>
        </p:txBody>
      </p:sp>
      <p:sp>
        <p:nvSpPr>
          <p:cNvPr id="272" name="Google Shape;272;p44"/>
          <p:cNvSpPr txBox="1"/>
          <p:nvPr/>
        </p:nvSpPr>
        <p:spPr>
          <a:xfrm>
            <a:off x="8649925" y="4579400"/>
            <a:ext cx="6213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a:t>
            </a:r>
            <a:r>
              <a:rPr b="1" lang="en" sz="2100">
                <a:solidFill>
                  <a:schemeClr val="dk2"/>
                </a:solidFill>
              </a:rPr>
              <a:t>io</a:t>
            </a:r>
            <a:endParaRPr b="1" sz="2100">
              <a:solidFill>
                <a:schemeClr val="dk2"/>
              </a:solidFill>
            </a:endParaRPr>
          </a:p>
        </p:txBody>
      </p:sp>
      <p:pic>
        <p:nvPicPr>
          <p:cNvPr id="273" name="Google Shape;273;p44">
            <a:hlinkClick r:id="rId3"/>
          </p:cNvPr>
          <p:cNvPicPr preferRelativeResize="0"/>
          <p:nvPr/>
        </p:nvPicPr>
        <p:blipFill>
          <a:blip r:embed="rId4">
            <a:alphaModFix/>
          </a:blip>
          <a:stretch>
            <a:fillRect/>
          </a:stretch>
        </p:blipFill>
        <p:spPr>
          <a:xfrm>
            <a:off x="6967300" y="4579401"/>
            <a:ext cx="1791785" cy="569400"/>
          </a:xfrm>
          <a:prstGeom prst="rect">
            <a:avLst/>
          </a:prstGeom>
          <a:noFill/>
          <a:ln>
            <a:noFill/>
          </a:ln>
        </p:spPr>
      </p:pic>
      <p:pic>
        <p:nvPicPr>
          <p:cNvPr id="274" name="Google Shape;274;p44" title="Decentraland">
            <a:hlinkClick r:id="rId5"/>
          </p:cNvPr>
          <p:cNvPicPr preferRelativeResize="0"/>
          <p:nvPr/>
        </p:nvPicPr>
        <p:blipFill>
          <a:blip r:embed="rId6">
            <a:alphaModFix/>
          </a:blip>
          <a:stretch>
            <a:fillRect/>
          </a:stretch>
        </p:blipFill>
        <p:spPr>
          <a:xfrm>
            <a:off x="1915550" y="579413"/>
            <a:ext cx="5312900" cy="3984675"/>
          </a:xfrm>
          <a:prstGeom prst="rect">
            <a:avLst/>
          </a:prstGeom>
          <a:noFill/>
          <a:ln>
            <a:noFill/>
          </a:ln>
        </p:spPr>
      </p:pic>
      <p:sp>
        <p:nvSpPr>
          <p:cNvPr id="275" name="Google Shape;275;p44"/>
          <p:cNvSpPr txBox="1"/>
          <p:nvPr/>
        </p:nvSpPr>
        <p:spPr>
          <a:xfrm>
            <a:off x="1915500" y="4664150"/>
            <a:ext cx="53130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 sz="1200">
                <a:solidFill>
                  <a:srgbClr val="1A202C"/>
                </a:solidFill>
                <a:latin typeface="Merriweather"/>
                <a:ea typeface="Merriweather"/>
                <a:cs typeface="Merriweather"/>
                <a:sym typeface="Merriweather"/>
              </a:rPr>
              <a:t>Learn more at </a:t>
            </a:r>
            <a:r>
              <a:rPr lang="en" sz="1200" u="sng">
                <a:solidFill>
                  <a:srgbClr val="1155CC"/>
                </a:solidFill>
                <a:latin typeface="Merriweather"/>
                <a:ea typeface="Merriweather"/>
                <a:cs typeface="Merriweather"/>
                <a:sym typeface="Merriweather"/>
                <a:hlinkClick r:id="rId7">
                  <a:extLst>
                    <a:ext uri="{A12FA001-AC4F-418D-AE19-62706E023703}">
                      <ahyp:hlinkClr val="tx"/>
                    </a:ext>
                  </a:extLst>
                </a:hlinkClick>
              </a:rPr>
              <a:t>https://docs.decentraland.org/</a:t>
            </a:r>
            <a:r>
              <a:rPr lang="en" sz="1200">
                <a:solidFill>
                  <a:srgbClr val="1A202C"/>
                </a:solidFill>
                <a:latin typeface="Merriweather"/>
                <a:ea typeface="Merriweather"/>
                <a:cs typeface="Merriweather"/>
                <a:sym typeface="Merriweather"/>
              </a:rPr>
              <a:t> </a:t>
            </a:r>
            <a:endParaRPr sz="1200">
              <a:solidFill>
                <a:srgbClr val="1A202C"/>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9" name="Shape 279"/>
        <p:cNvGrpSpPr/>
        <p:nvPr/>
      </p:nvGrpSpPr>
      <p:grpSpPr>
        <a:xfrm>
          <a:off x="0" y="0"/>
          <a:ext cx="0" cy="0"/>
          <a:chOff x="0" y="0"/>
          <a:chExt cx="0" cy="0"/>
        </a:xfrm>
      </p:grpSpPr>
      <p:sp>
        <p:nvSpPr>
          <p:cNvPr id="280" name="Google Shape;280;p45"/>
          <p:cNvSpPr txBox="1"/>
          <p:nvPr>
            <p:ph type="title"/>
          </p:nvPr>
        </p:nvSpPr>
        <p:spPr>
          <a:xfrm>
            <a:off x="311700" y="1178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Crypto Fashion</a:t>
            </a:r>
            <a:endParaRPr>
              <a:solidFill>
                <a:schemeClr val="lt1"/>
              </a:solidFill>
            </a:endParaRPr>
          </a:p>
        </p:txBody>
      </p:sp>
      <p:pic>
        <p:nvPicPr>
          <p:cNvPr id="281" name="Google Shape;281;p45"/>
          <p:cNvPicPr preferRelativeResize="0"/>
          <p:nvPr/>
        </p:nvPicPr>
        <p:blipFill>
          <a:blip r:embed="rId3">
            <a:alphaModFix/>
          </a:blip>
          <a:stretch>
            <a:fillRect/>
          </a:stretch>
        </p:blipFill>
        <p:spPr>
          <a:xfrm>
            <a:off x="1697275" y="690575"/>
            <a:ext cx="6320053" cy="4216650"/>
          </a:xfrm>
          <a:prstGeom prst="rect">
            <a:avLst/>
          </a:prstGeom>
          <a:noFill/>
          <a:ln>
            <a:noFill/>
          </a:ln>
        </p:spPr>
      </p:pic>
      <p:sp>
        <p:nvSpPr>
          <p:cNvPr id="282" name="Google Shape;282;p45"/>
          <p:cNvSpPr txBox="1"/>
          <p:nvPr/>
        </p:nvSpPr>
        <p:spPr>
          <a:xfrm>
            <a:off x="8433450" y="4774200"/>
            <a:ext cx="81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lt1"/>
                </a:solidFill>
                <a:hlinkClick r:id="rId4">
                  <a:extLst>
                    <a:ext uri="{A12FA001-AC4F-418D-AE19-62706E023703}">
                      <ahyp:hlinkClr val="tx"/>
                    </a:ext>
                  </a:extLst>
                </a:hlinkClick>
              </a:rPr>
              <a:t>Source</a:t>
            </a:r>
            <a:endParaRPr b="1" sz="12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311700" y="1585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What is a DAO? </a:t>
            </a:r>
            <a:endParaRPr b="1"/>
          </a:p>
        </p:txBody>
      </p:sp>
      <p:pic>
        <p:nvPicPr>
          <p:cNvPr id="288" name="Google Shape;288;p46"/>
          <p:cNvPicPr preferRelativeResize="0"/>
          <p:nvPr/>
        </p:nvPicPr>
        <p:blipFill>
          <a:blip r:embed="rId3">
            <a:alphaModFix/>
          </a:blip>
          <a:stretch>
            <a:fillRect/>
          </a:stretch>
        </p:blipFill>
        <p:spPr>
          <a:xfrm>
            <a:off x="915324" y="731200"/>
            <a:ext cx="7313353" cy="4107500"/>
          </a:xfrm>
          <a:prstGeom prst="rect">
            <a:avLst/>
          </a:prstGeom>
          <a:noFill/>
          <a:ln>
            <a:noFill/>
          </a:ln>
        </p:spPr>
      </p:pic>
      <p:sp>
        <p:nvSpPr>
          <p:cNvPr id="289" name="Google Shape;289;p46"/>
          <p:cNvSpPr txBox="1"/>
          <p:nvPr/>
        </p:nvSpPr>
        <p:spPr>
          <a:xfrm>
            <a:off x="8458800" y="4789500"/>
            <a:ext cx="68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chemeClr val="hlink"/>
                </a:solidFill>
                <a:hlinkClick r:id="rId4"/>
              </a:rPr>
              <a:t>Source</a:t>
            </a:r>
            <a:endParaRPr b="1"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7"/>
          <p:cNvPicPr preferRelativeResize="0"/>
          <p:nvPr/>
        </p:nvPicPr>
        <p:blipFill>
          <a:blip r:embed="rId3">
            <a:alphaModFix/>
          </a:blip>
          <a:stretch>
            <a:fillRect/>
          </a:stretch>
        </p:blipFill>
        <p:spPr>
          <a:xfrm>
            <a:off x="2205038" y="116650"/>
            <a:ext cx="4733925" cy="1533525"/>
          </a:xfrm>
          <a:prstGeom prst="rect">
            <a:avLst/>
          </a:prstGeom>
          <a:noFill/>
          <a:ln>
            <a:noFill/>
          </a:ln>
        </p:spPr>
      </p:pic>
      <p:sp>
        <p:nvSpPr>
          <p:cNvPr id="295" name="Google Shape;295;p47"/>
          <p:cNvSpPr txBox="1"/>
          <p:nvPr/>
        </p:nvSpPr>
        <p:spPr>
          <a:xfrm>
            <a:off x="8477575" y="4789500"/>
            <a:ext cx="728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chemeClr val="hlink"/>
                </a:solidFill>
                <a:hlinkClick r:id="rId4"/>
              </a:rPr>
              <a:t>Source</a:t>
            </a:r>
            <a:endParaRPr b="1" sz="1100"/>
          </a:p>
        </p:txBody>
      </p:sp>
      <p:pic>
        <p:nvPicPr>
          <p:cNvPr id="296" name="Google Shape;296;p47"/>
          <p:cNvPicPr preferRelativeResize="0"/>
          <p:nvPr/>
        </p:nvPicPr>
        <p:blipFill>
          <a:blip r:embed="rId5">
            <a:alphaModFix/>
          </a:blip>
          <a:stretch>
            <a:fillRect/>
          </a:stretch>
        </p:blipFill>
        <p:spPr>
          <a:xfrm>
            <a:off x="759970" y="1811675"/>
            <a:ext cx="7624061" cy="3076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8"/>
          <p:cNvPicPr preferRelativeResize="0"/>
          <p:nvPr/>
        </p:nvPicPr>
        <p:blipFill>
          <a:blip r:embed="rId3">
            <a:alphaModFix/>
          </a:blip>
          <a:stretch>
            <a:fillRect/>
          </a:stretch>
        </p:blipFill>
        <p:spPr>
          <a:xfrm>
            <a:off x="532950" y="1"/>
            <a:ext cx="8229600" cy="3290701"/>
          </a:xfrm>
          <a:prstGeom prst="rect">
            <a:avLst/>
          </a:prstGeom>
          <a:noFill/>
          <a:ln>
            <a:noFill/>
          </a:ln>
        </p:spPr>
      </p:pic>
      <p:sp>
        <p:nvSpPr>
          <p:cNvPr id="302" name="Google Shape;302;p48"/>
          <p:cNvSpPr txBox="1"/>
          <p:nvPr/>
        </p:nvSpPr>
        <p:spPr>
          <a:xfrm>
            <a:off x="8514675" y="4851475"/>
            <a:ext cx="740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chemeClr val="hlink"/>
                </a:solidFill>
                <a:hlinkClick r:id="rId4"/>
              </a:rPr>
              <a:t>Source</a:t>
            </a:r>
            <a:endParaRPr b="1" sz="1100"/>
          </a:p>
        </p:txBody>
      </p:sp>
      <p:sp>
        <p:nvSpPr>
          <p:cNvPr id="303" name="Google Shape;303;p48"/>
          <p:cNvSpPr txBox="1"/>
          <p:nvPr/>
        </p:nvSpPr>
        <p:spPr>
          <a:xfrm>
            <a:off x="712650" y="3290700"/>
            <a:ext cx="78702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70AD47"/>
              </a:buClr>
              <a:buSzPts val="1800"/>
              <a:buChar char="❏"/>
            </a:pPr>
            <a:r>
              <a:rPr b="1" lang="en" sz="1800"/>
              <a:t>Build an Enhanced Metadata System for Libraries, Data Centers</a:t>
            </a:r>
            <a:endParaRPr b="1" sz="1800"/>
          </a:p>
          <a:p>
            <a:pPr indent="-342900" lvl="0" marL="457200" rtl="0" algn="l">
              <a:spcBef>
                <a:spcPts val="0"/>
              </a:spcBef>
              <a:spcAft>
                <a:spcPts val="0"/>
              </a:spcAft>
              <a:buClr>
                <a:srgbClr val="70AD47"/>
              </a:buClr>
              <a:buSzPts val="1800"/>
              <a:buChar char="❏"/>
            </a:pPr>
            <a:r>
              <a:rPr b="1" lang="en" sz="1800"/>
              <a:t>Protect Digital First Sale Rights</a:t>
            </a:r>
            <a:endParaRPr b="1" sz="1800"/>
          </a:p>
          <a:p>
            <a:pPr indent="-342900" lvl="0" marL="457200" rtl="0" algn="l">
              <a:spcBef>
                <a:spcPts val="0"/>
              </a:spcBef>
              <a:spcAft>
                <a:spcPts val="0"/>
              </a:spcAft>
              <a:buClr>
                <a:srgbClr val="70AD47"/>
              </a:buClr>
              <a:buSzPts val="1800"/>
              <a:buChar char="❏"/>
            </a:pPr>
            <a:r>
              <a:rPr b="1" lang="en" sz="1800"/>
              <a:t>Host Digital Peer-To-Peer Sharing</a:t>
            </a:r>
            <a:endParaRPr b="1" sz="1800"/>
          </a:p>
          <a:p>
            <a:pPr indent="-342900" lvl="0" marL="457200" rtl="0" algn="l">
              <a:spcBef>
                <a:spcPts val="0"/>
              </a:spcBef>
              <a:spcAft>
                <a:spcPts val="0"/>
              </a:spcAft>
              <a:buClr>
                <a:srgbClr val="70AD47"/>
              </a:buClr>
              <a:buSzPts val="1800"/>
              <a:buChar char="❏"/>
            </a:pPr>
            <a:r>
              <a:rPr b="1" lang="en" sz="1800"/>
              <a:t>Ways Public Libraries Contribute to City Service</a:t>
            </a:r>
            <a:endParaRPr b="1" sz="1800"/>
          </a:p>
          <a:p>
            <a:pPr indent="-342900" lvl="0" marL="457200" rtl="0" algn="l">
              <a:spcBef>
                <a:spcPts val="0"/>
              </a:spcBef>
              <a:spcAft>
                <a:spcPts val="0"/>
              </a:spcAft>
              <a:buClr>
                <a:srgbClr val="70AD47"/>
              </a:buClr>
              <a:buSzPts val="1800"/>
              <a:buChar char="❏"/>
            </a:pPr>
            <a:r>
              <a:rPr b="1" lang="en" sz="1800"/>
              <a:t>Give Badges for Skills Training</a:t>
            </a:r>
            <a:endParaRPr b="1" sz="2150">
              <a:solidFill>
                <a:srgbClr val="303133"/>
              </a:solidFill>
              <a:highlight>
                <a:srgbClr val="FFFFFF"/>
              </a:highlight>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9"/>
          <p:cNvSpPr txBox="1"/>
          <p:nvPr>
            <p:ph type="title"/>
          </p:nvPr>
        </p:nvSpPr>
        <p:spPr>
          <a:xfrm>
            <a:off x="1585050" y="4237575"/>
            <a:ext cx="5973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120" u="sng">
                <a:solidFill>
                  <a:schemeClr val="hlink"/>
                </a:solidFill>
                <a:hlinkClick r:id="rId3"/>
              </a:rPr>
              <a:t>https://ischoolblogs.sjsu.edu/blockchains</a:t>
            </a:r>
            <a:r>
              <a:rPr b="1" lang="en" sz="2120"/>
              <a:t> </a:t>
            </a:r>
            <a:endParaRPr b="1" sz="2120"/>
          </a:p>
        </p:txBody>
      </p:sp>
      <p:pic>
        <p:nvPicPr>
          <p:cNvPr id="309" name="Google Shape;309;p49"/>
          <p:cNvPicPr preferRelativeResize="0"/>
          <p:nvPr/>
        </p:nvPicPr>
        <p:blipFill>
          <a:blip r:embed="rId4">
            <a:alphaModFix/>
          </a:blip>
          <a:stretch>
            <a:fillRect/>
          </a:stretch>
        </p:blipFill>
        <p:spPr>
          <a:xfrm>
            <a:off x="0" y="0"/>
            <a:ext cx="9144001" cy="391538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0"/>
          <p:cNvPicPr preferRelativeResize="0"/>
          <p:nvPr/>
        </p:nvPicPr>
        <p:blipFill rotWithShape="1">
          <a:blip r:embed="rId3">
            <a:alphaModFix/>
          </a:blip>
          <a:srcRect b="0" l="0" r="0" t="0"/>
          <a:stretch/>
        </p:blipFill>
        <p:spPr>
          <a:xfrm>
            <a:off x="104502" y="1629765"/>
            <a:ext cx="8177349" cy="3298197"/>
          </a:xfrm>
          <a:prstGeom prst="rect">
            <a:avLst/>
          </a:prstGeom>
          <a:noFill/>
          <a:ln>
            <a:noFill/>
          </a:ln>
        </p:spPr>
      </p:pic>
      <p:pic>
        <p:nvPicPr>
          <p:cNvPr id="315" name="Google Shape;315;p50"/>
          <p:cNvPicPr preferRelativeResize="0"/>
          <p:nvPr/>
        </p:nvPicPr>
        <p:blipFill rotWithShape="1">
          <a:blip r:embed="rId4">
            <a:alphaModFix/>
          </a:blip>
          <a:srcRect b="0" l="0" r="0" t="0"/>
          <a:stretch/>
        </p:blipFill>
        <p:spPr>
          <a:xfrm>
            <a:off x="5447256" y="1963882"/>
            <a:ext cx="3158690" cy="1255677"/>
          </a:xfrm>
          <a:prstGeom prst="rect">
            <a:avLst/>
          </a:prstGeom>
          <a:noFill/>
          <a:ln>
            <a:noFill/>
          </a:ln>
        </p:spPr>
      </p:pic>
      <p:sp>
        <p:nvSpPr>
          <p:cNvPr id="316" name="Google Shape;316;p50"/>
          <p:cNvSpPr txBox="1"/>
          <p:nvPr/>
        </p:nvSpPr>
        <p:spPr>
          <a:xfrm>
            <a:off x="462396" y="300942"/>
            <a:ext cx="8219400" cy="900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ED7D31"/>
              </a:buClr>
              <a:buSzPts val="5400"/>
              <a:buFont typeface="Calibri"/>
              <a:buNone/>
            </a:pPr>
            <a:r>
              <a:rPr b="0" i="0" lang="en" sz="5400" u="none" cap="none" strike="noStrike">
                <a:solidFill>
                  <a:srgbClr val="ED7D31"/>
                </a:solidFill>
                <a:latin typeface="Calibri"/>
                <a:ea typeface="Calibri"/>
                <a:cs typeface="Calibri"/>
                <a:sym typeface="Calibri"/>
              </a:rPr>
              <a:t>Contact </a:t>
            </a:r>
            <a:r>
              <a:rPr b="0" i="0" lang="en" sz="5400" u="none" cap="none" strike="noStrike">
                <a:solidFill>
                  <a:srgbClr val="70AD47"/>
                </a:solidFill>
                <a:latin typeface="Calibri"/>
                <a:ea typeface="Calibri"/>
                <a:cs typeface="Calibri"/>
                <a:sym typeface="Calibri"/>
              </a:rPr>
              <a:t>me!</a:t>
            </a:r>
            <a:endParaRPr b="0" i="0" sz="1100" u="none" cap="none" strike="noStrike">
              <a:solidFill>
                <a:srgbClr val="000000"/>
              </a:solidFill>
              <a:latin typeface="Arial"/>
              <a:ea typeface="Arial"/>
              <a:cs typeface="Arial"/>
              <a:sym typeface="Arial"/>
            </a:endParaRPr>
          </a:p>
        </p:txBody>
      </p:sp>
      <p:pic>
        <p:nvPicPr>
          <p:cNvPr id="317" name="Google Shape;317;p50"/>
          <p:cNvPicPr preferRelativeResize="0"/>
          <p:nvPr/>
        </p:nvPicPr>
        <p:blipFill rotWithShape="1">
          <a:blip r:embed="rId5">
            <a:alphaModFix/>
          </a:blip>
          <a:srcRect b="0" l="0" r="0" t="0"/>
          <a:stretch/>
        </p:blipFill>
        <p:spPr>
          <a:xfrm>
            <a:off x="1085552" y="3520867"/>
            <a:ext cx="7274676" cy="14070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1"/>
          <p:cNvSpPr txBox="1"/>
          <p:nvPr>
            <p:ph type="title"/>
          </p:nvPr>
        </p:nvSpPr>
        <p:spPr>
          <a:xfrm>
            <a:off x="628650" y="2074650"/>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5700"/>
              <a:t>Supplemental</a:t>
            </a:r>
            <a:r>
              <a:rPr b="1" lang="en" sz="5700"/>
              <a:t> Slides</a:t>
            </a:r>
            <a:endParaRPr b="1" sz="57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2"/>
          <p:cNvSpPr txBox="1"/>
          <p:nvPr>
            <p:ph idx="1" type="subTitle"/>
          </p:nvPr>
        </p:nvSpPr>
        <p:spPr>
          <a:xfrm>
            <a:off x="311700" y="210975"/>
            <a:ext cx="8520600" cy="79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018"/>
              <a:buFont typeface="Arial"/>
              <a:buNone/>
            </a:pPr>
            <a:r>
              <a:rPr b="1" lang="en" sz="2010">
                <a:solidFill>
                  <a:srgbClr val="202124"/>
                </a:solidFill>
                <a:highlight>
                  <a:srgbClr val="FFFFFF"/>
                </a:highlight>
                <a:latin typeface="Roboto"/>
                <a:ea typeface="Roboto"/>
                <a:cs typeface="Roboto"/>
                <a:sym typeface="Roboto"/>
              </a:rPr>
              <a:t>Bigtable is the database that runs Google's Internet search, Google Maps, YouTube, Gmail, and many other services.</a:t>
            </a:r>
            <a:endParaRPr b="1" sz="2010">
              <a:solidFill>
                <a:srgbClr val="202124"/>
              </a:solidFill>
              <a:highlight>
                <a:srgbClr val="FFFFFF"/>
              </a:highlight>
              <a:latin typeface="Roboto"/>
              <a:ea typeface="Roboto"/>
              <a:cs typeface="Roboto"/>
              <a:sym typeface="Roboto"/>
            </a:endParaRPr>
          </a:p>
          <a:p>
            <a:pPr indent="0" lvl="0" marL="0" rtl="0" algn="ctr">
              <a:spcBef>
                <a:spcPts val="0"/>
              </a:spcBef>
              <a:spcAft>
                <a:spcPts val="0"/>
              </a:spcAft>
              <a:buSzPts val="1018"/>
              <a:buNone/>
            </a:pPr>
            <a:r>
              <a:t/>
            </a:r>
            <a:endParaRPr sz="2590"/>
          </a:p>
        </p:txBody>
      </p:sp>
      <p:pic>
        <p:nvPicPr>
          <p:cNvPr id="328" name="Google Shape;328;p52"/>
          <p:cNvPicPr preferRelativeResize="0"/>
          <p:nvPr/>
        </p:nvPicPr>
        <p:blipFill>
          <a:blip r:embed="rId3">
            <a:alphaModFix/>
          </a:blip>
          <a:stretch>
            <a:fillRect/>
          </a:stretch>
        </p:blipFill>
        <p:spPr>
          <a:xfrm>
            <a:off x="1169237" y="1003575"/>
            <a:ext cx="6805525" cy="3571450"/>
          </a:xfrm>
          <a:prstGeom prst="rect">
            <a:avLst/>
          </a:prstGeom>
          <a:noFill/>
          <a:ln>
            <a:noFill/>
          </a:ln>
        </p:spPr>
      </p:pic>
      <p:sp>
        <p:nvSpPr>
          <p:cNvPr id="329" name="Google Shape;329;p52"/>
          <p:cNvSpPr txBox="1"/>
          <p:nvPr/>
        </p:nvSpPr>
        <p:spPr>
          <a:xfrm>
            <a:off x="1169250" y="4575025"/>
            <a:ext cx="6805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u="sng">
                <a:solidFill>
                  <a:schemeClr val="hlink"/>
                </a:solidFill>
                <a:hlinkClick r:id="rId4"/>
              </a:rPr>
              <a:t>https://cloud.google.com/bigtable</a:t>
            </a:r>
            <a:r>
              <a:rPr b="1" lang="en" sz="2000">
                <a:solidFill>
                  <a:schemeClr val="dk1"/>
                </a:solidFill>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4127225" y="1064564"/>
            <a:ext cx="5016775" cy="3450560"/>
          </a:xfrm>
          <a:prstGeom prst="rect">
            <a:avLst/>
          </a:prstGeom>
          <a:noFill/>
          <a:ln>
            <a:noFill/>
          </a:ln>
        </p:spPr>
      </p:pic>
      <p:sp>
        <p:nvSpPr>
          <p:cNvPr id="81" name="Google Shape;81;p17"/>
          <p:cNvSpPr txBox="1"/>
          <p:nvPr>
            <p:ph idx="1" type="subTitle"/>
          </p:nvPr>
        </p:nvSpPr>
        <p:spPr>
          <a:xfrm>
            <a:off x="91125" y="416950"/>
            <a:ext cx="4689300" cy="161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018"/>
              <a:buNone/>
            </a:pPr>
            <a:r>
              <a:rPr b="1" lang="en" sz="2500" u="sng">
                <a:solidFill>
                  <a:schemeClr val="dk1"/>
                </a:solidFill>
              </a:rPr>
              <a:t>Blockchain</a:t>
            </a:r>
            <a:r>
              <a:rPr b="1" lang="en" sz="2500">
                <a:solidFill>
                  <a:schemeClr val="dk1"/>
                </a:solidFill>
              </a:rPr>
              <a:t> is the database (i.e., an organized collection of data stored/accessed electronically) that stores cryptocurrencies and other applications. It distributes identical copies of the database across an entire network, so it is very difficult to hack or cheat the system. </a:t>
            </a:r>
            <a:endParaRPr b="1" sz="25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 name="Shape 85"/>
        <p:cNvGrpSpPr/>
        <p:nvPr/>
      </p:nvGrpSpPr>
      <p:grpSpPr>
        <a:xfrm>
          <a:off x="0" y="0"/>
          <a:ext cx="0" cy="0"/>
          <a:chOff x="0" y="0"/>
          <a:chExt cx="0" cy="0"/>
        </a:xfrm>
      </p:grpSpPr>
      <p:sp>
        <p:nvSpPr>
          <p:cNvPr id="86" name="Google Shape;86;p18"/>
          <p:cNvSpPr txBox="1"/>
          <p:nvPr>
            <p:ph idx="1" type="subTitle"/>
          </p:nvPr>
        </p:nvSpPr>
        <p:spPr>
          <a:xfrm>
            <a:off x="438925" y="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rPr>
              <a:t>What is Blockchain?</a:t>
            </a:r>
            <a:endParaRPr>
              <a:solidFill>
                <a:schemeClr val="lt1"/>
              </a:solidFill>
            </a:endParaRPr>
          </a:p>
        </p:txBody>
      </p:sp>
      <p:pic>
        <p:nvPicPr>
          <p:cNvPr descr="Over the past decade, an alternative digital paradigm has slowly been taking shape at the edges of the internet.&#10;&#10;This new paradigm is the blockchain. After incubating through millions of Bitcoin transactions and a host of developer projects, it is now on the tips of tongues of CEOs and CTOs, startup entrepreneurs, and even governance activists. Though these stakeholders are beginning to understand the disruptive potential of blockchain technology and are experimenting with its most promising applications, few have asked a more fundamental question: What will a world driven by blockchains look like a decade from now?&#10;&#10;Learn more: http://www.iftf.org/blockchainfutureslab&#10;Contact us: http://www.iftf.org/blockchainfutureslab/contact" id="87" name="Google Shape;87;p18" title="Understand the Blockchain in Two Minutes">
            <a:hlinkClick r:id="rId3"/>
          </p:cNvPr>
          <p:cNvPicPr preferRelativeResize="0"/>
          <p:nvPr/>
        </p:nvPicPr>
        <p:blipFill>
          <a:blip r:embed="rId4">
            <a:alphaModFix/>
          </a:blip>
          <a:stretch>
            <a:fillRect/>
          </a:stretch>
        </p:blipFill>
        <p:spPr>
          <a:xfrm>
            <a:off x="1580313" y="518838"/>
            <a:ext cx="5765275" cy="4323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idx="1" type="subTitle"/>
          </p:nvPr>
        </p:nvSpPr>
        <p:spPr>
          <a:xfrm>
            <a:off x="311700" y="132250"/>
            <a:ext cx="8520600" cy="792600"/>
          </a:xfrm>
          <a:prstGeom prst="rect">
            <a:avLst/>
          </a:prstGeom>
        </p:spPr>
        <p:txBody>
          <a:bodyPr anchorCtr="0" anchor="t" bIns="91425" lIns="91425" spcFirstLastPara="1" rIns="91425" wrap="square" tIns="91425">
            <a:normAutofit fontScale="77500" lnSpcReduction="20000"/>
          </a:bodyPr>
          <a:lstStyle/>
          <a:p>
            <a:pPr indent="0" lvl="0" marL="0" rtl="0" algn="ctr">
              <a:lnSpc>
                <a:spcPct val="115000"/>
              </a:lnSpc>
              <a:spcBef>
                <a:spcPts val="0"/>
              </a:spcBef>
              <a:spcAft>
                <a:spcPts val="0"/>
              </a:spcAft>
              <a:buClr>
                <a:schemeClr val="dk1"/>
              </a:buClr>
              <a:buSzPct val="64705"/>
              <a:buFont typeface="Arial"/>
              <a:buNone/>
            </a:pPr>
            <a:r>
              <a:rPr b="1" lang="en" sz="1700">
                <a:solidFill>
                  <a:schemeClr val="dk1"/>
                </a:solidFill>
                <a:highlight>
                  <a:srgbClr val="FFFFFF"/>
                </a:highlight>
              </a:rPr>
              <a:t>17 Uses of Blockchain Applications That Are Transforming Society</a:t>
            </a:r>
            <a:endParaRPr b="1" sz="1700">
              <a:solidFill>
                <a:schemeClr val="dk1"/>
              </a:solidFill>
              <a:highlight>
                <a:srgbClr val="FFFFFF"/>
              </a:highlight>
            </a:endParaRPr>
          </a:p>
          <a:p>
            <a:pPr indent="0" lvl="0" marL="0" rtl="0" algn="ctr">
              <a:spcBef>
                <a:spcPts val="1200"/>
              </a:spcBef>
              <a:spcAft>
                <a:spcPts val="0"/>
              </a:spcAft>
              <a:buNone/>
            </a:pPr>
            <a:r>
              <a:t/>
            </a:r>
            <a:endParaRPr/>
          </a:p>
        </p:txBody>
      </p:sp>
      <p:pic>
        <p:nvPicPr>
          <p:cNvPr id="93" name="Google Shape;93;p19"/>
          <p:cNvPicPr preferRelativeResize="0"/>
          <p:nvPr/>
        </p:nvPicPr>
        <p:blipFill>
          <a:blip r:embed="rId3">
            <a:alphaModFix/>
          </a:blip>
          <a:stretch>
            <a:fillRect/>
          </a:stretch>
        </p:blipFill>
        <p:spPr>
          <a:xfrm>
            <a:off x="127625" y="721342"/>
            <a:ext cx="4752350" cy="4021858"/>
          </a:xfrm>
          <a:prstGeom prst="rect">
            <a:avLst/>
          </a:prstGeom>
          <a:noFill/>
          <a:ln>
            <a:noFill/>
          </a:ln>
        </p:spPr>
      </p:pic>
      <p:pic>
        <p:nvPicPr>
          <p:cNvPr id="94" name="Google Shape;94;p19"/>
          <p:cNvPicPr preferRelativeResize="0"/>
          <p:nvPr/>
        </p:nvPicPr>
        <p:blipFill>
          <a:blip r:embed="rId4">
            <a:alphaModFix/>
          </a:blip>
          <a:stretch>
            <a:fillRect/>
          </a:stretch>
        </p:blipFill>
        <p:spPr>
          <a:xfrm>
            <a:off x="4879967" y="829350"/>
            <a:ext cx="4073026" cy="3913850"/>
          </a:xfrm>
          <a:prstGeom prst="rect">
            <a:avLst/>
          </a:prstGeom>
          <a:noFill/>
          <a:ln>
            <a:noFill/>
          </a:ln>
        </p:spPr>
      </p:pic>
      <p:sp>
        <p:nvSpPr>
          <p:cNvPr id="95" name="Google Shape;95;p19"/>
          <p:cNvSpPr txBox="1"/>
          <p:nvPr/>
        </p:nvSpPr>
        <p:spPr>
          <a:xfrm>
            <a:off x="8440300" y="4858450"/>
            <a:ext cx="81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hlinkClick r:id="rId5"/>
              </a:rPr>
              <a:t>Source</a:t>
            </a:r>
            <a:endParaRPr b="1"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idx="1" type="subTitle"/>
          </p:nvPr>
        </p:nvSpPr>
        <p:spPr>
          <a:xfrm>
            <a:off x="350500" y="0"/>
            <a:ext cx="8520600" cy="5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IBM’s Hyperledger Fabric: a </a:t>
            </a:r>
            <a:r>
              <a:rPr b="1" lang="en" sz="2000">
                <a:solidFill>
                  <a:schemeClr val="dk1"/>
                </a:solidFill>
              </a:rPr>
              <a:t>distributed ledger with advanced privacy controls so only the data you want shared gets shared. </a:t>
            </a:r>
            <a:endParaRPr b="1"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hlink"/>
              </a:solidFill>
              <a:highlight>
                <a:srgbClr val="FFFFFF"/>
              </a:highlight>
              <a:uFill>
                <a:noFill/>
              </a:uFill>
              <a:hlinkClick r:id="rId3"/>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hlink"/>
              </a:solidFill>
              <a:highlight>
                <a:srgbClr val="FFFFFF"/>
              </a:highlight>
              <a:uFill>
                <a:noFill/>
              </a:uFill>
              <a:hlinkClick r:id="rId4"/>
            </a:endParaRPr>
          </a:p>
          <a:p>
            <a:pPr indent="0" lvl="0" marL="0" rtl="0" algn="ctr">
              <a:spcBef>
                <a:spcPts val="0"/>
              </a:spcBef>
              <a:spcAft>
                <a:spcPts val="0"/>
              </a:spcAft>
              <a:buNone/>
            </a:pPr>
            <a:r>
              <a:t/>
            </a:r>
            <a:endParaRPr b="1" sz="3000">
              <a:solidFill>
                <a:schemeClr val="dk1"/>
              </a:solidFill>
              <a:highlight>
                <a:srgbClr val="FFFFFF"/>
              </a:highlight>
            </a:endParaRPr>
          </a:p>
          <a:p>
            <a:pPr indent="0" lvl="0" marL="0" rtl="0" algn="ctr">
              <a:spcBef>
                <a:spcPts val="0"/>
              </a:spcBef>
              <a:spcAft>
                <a:spcPts val="0"/>
              </a:spcAft>
              <a:buNone/>
            </a:pPr>
            <a:r>
              <a:t/>
            </a:r>
            <a:endParaRPr/>
          </a:p>
        </p:txBody>
      </p:sp>
      <p:pic>
        <p:nvPicPr>
          <p:cNvPr id="101" name="Google Shape;101;p20"/>
          <p:cNvPicPr preferRelativeResize="0"/>
          <p:nvPr/>
        </p:nvPicPr>
        <p:blipFill>
          <a:blip r:embed="rId5">
            <a:alphaModFix/>
          </a:blip>
          <a:stretch>
            <a:fillRect/>
          </a:stretch>
        </p:blipFill>
        <p:spPr>
          <a:xfrm>
            <a:off x="1673650" y="767350"/>
            <a:ext cx="5923852" cy="2039101"/>
          </a:xfrm>
          <a:prstGeom prst="rect">
            <a:avLst/>
          </a:prstGeom>
          <a:noFill/>
          <a:ln>
            <a:noFill/>
          </a:ln>
        </p:spPr>
      </p:pic>
      <p:sp>
        <p:nvSpPr>
          <p:cNvPr id="102" name="Google Shape;102;p20"/>
          <p:cNvSpPr txBox="1"/>
          <p:nvPr/>
        </p:nvSpPr>
        <p:spPr>
          <a:xfrm>
            <a:off x="2942175" y="4808850"/>
            <a:ext cx="3829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u="sng">
                <a:solidFill>
                  <a:schemeClr val="hlink"/>
                </a:solidFill>
                <a:hlinkClick r:id="rId6"/>
              </a:rPr>
              <a:t>https://www.ibm.com/topics/hyperledger</a:t>
            </a:r>
            <a:r>
              <a:rPr b="1" lang="en" sz="1300"/>
              <a:t> </a:t>
            </a:r>
            <a:endParaRPr b="1" sz="1300"/>
          </a:p>
        </p:txBody>
      </p:sp>
      <p:pic>
        <p:nvPicPr>
          <p:cNvPr id="103" name="Google Shape;103;p20"/>
          <p:cNvPicPr preferRelativeResize="0"/>
          <p:nvPr/>
        </p:nvPicPr>
        <p:blipFill>
          <a:blip r:embed="rId7">
            <a:alphaModFix/>
          </a:blip>
          <a:stretch>
            <a:fillRect/>
          </a:stretch>
        </p:blipFill>
        <p:spPr>
          <a:xfrm>
            <a:off x="1673650" y="2762675"/>
            <a:ext cx="5923851" cy="2109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idx="1" type="subTitle"/>
          </p:nvPr>
        </p:nvSpPr>
        <p:spPr>
          <a:xfrm>
            <a:off x="311700" y="157050"/>
            <a:ext cx="8520600" cy="6609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b="1" lang="en" sz="3600">
                <a:solidFill>
                  <a:schemeClr val="dk1"/>
                </a:solidFill>
              </a:rPr>
              <a:t>Decentralized Applications, DApps</a:t>
            </a:r>
            <a:endParaRPr b="1" sz="3600">
              <a:solidFill>
                <a:schemeClr val="dk1"/>
              </a:solidFill>
            </a:endParaRPr>
          </a:p>
          <a:p>
            <a:pPr indent="0" lvl="0" marL="0" rtl="0" algn="ctr">
              <a:lnSpc>
                <a:spcPct val="80000"/>
              </a:lnSpc>
              <a:spcBef>
                <a:spcPts val="0"/>
              </a:spcBef>
              <a:spcAft>
                <a:spcPts val="0"/>
              </a:spcAft>
              <a:buClr>
                <a:schemeClr val="dk1"/>
              </a:buClr>
              <a:buSzPts val="935"/>
              <a:buFont typeface="Arial"/>
              <a:buNone/>
            </a:pPr>
            <a:r>
              <a:t/>
            </a:r>
            <a:endParaRPr b="1" sz="3880">
              <a:solidFill>
                <a:schemeClr val="dk1"/>
              </a:solidFill>
            </a:endParaRPr>
          </a:p>
          <a:p>
            <a:pPr indent="0" lvl="0" marL="0" rtl="0" algn="ctr">
              <a:lnSpc>
                <a:spcPct val="80000"/>
              </a:lnSpc>
              <a:spcBef>
                <a:spcPts val="0"/>
              </a:spcBef>
              <a:spcAft>
                <a:spcPts val="0"/>
              </a:spcAft>
              <a:buSzPts val="935"/>
              <a:buNone/>
            </a:pPr>
            <a:r>
              <a:t/>
            </a:r>
            <a:endParaRPr sz="2380"/>
          </a:p>
        </p:txBody>
      </p:sp>
      <p:pic>
        <p:nvPicPr>
          <p:cNvPr id="109" name="Google Shape;109;p21"/>
          <p:cNvPicPr preferRelativeResize="0"/>
          <p:nvPr/>
        </p:nvPicPr>
        <p:blipFill>
          <a:blip r:embed="rId3">
            <a:alphaModFix/>
          </a:blip>
          <a:stretch>
            <a:fillRect/>
          </a:stretch>
        </p:blipFill>
        <p:spPr>
          <a:xfrm>
            <a:off x="152400" y="972375"/>
            <a:ext cx="8839199" cy="3508220"/>
          </a:xfrm>
          <a:prstGeom prst="rect">
            <a:avLst/>
          </a:prstGeom>
          <a:noFill/>
          <a:ln>
            <a:noFill/>
          </a:ln>
        </p:spPr>
      </p:pic>
      <p:sp>
        <p:nvSpPr>
          <p:cNvPr id="110" name="Google Shape;110;p21"/>
          <p:cNvSpPr txBox="1"/>
          <p:nvPr/>
        </p:nvSpPr>
        <p:spPr>
          <a:xfrm>
            <a:off x="152400" y="4480600"/>
            <a:ext cx="8839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u="sng">
                <a:solidFill>
                  <a:schemeClr val="hlink"/>
                </a:solidFill>
                <a:hlinkClick r:id="rId4"/>
              </a:rPr>
              <a:t>https://www.stateofthedapps.com</a:t>
            </a:r>
            <a:r>
              <a:rPr b="1" lang="en" sz="2200"/>
              <a:t> </a:t>
            </a:r>
            <a:endParaRPr b="1"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034475" y="331400"/>
            <a:ext cx="5889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1311">
                <a:solidFill>
                  <a:srgbClr val="404040"/>
                </a:solidFill>
                <a:highlight>
                  <a:srgbClr val="FCFCFC"/>
                </a:highlight>
              </a:rPr>
              <a:t>is an object-oriented, high-level language for implementing smart contracts for uses such as voting, crowdfunding, blind auctions, and multi-signature wallets..</a:t>
            </a:r>
            <a:endParaRPr b="1" sz="2911"/>
          </a:p>
        </p:txBody>
      </p:sp>
      <p:pic>
        <p:nvPicPr>
          <p:cNvPr id="116" name="Google Shape;116;p22"/>
          <p:cNvPicPr preferRelativeResize="0"/>
          <p:nvPr/>
        </p:nvPicPr>
        <p:blipFill>
          <a:blip r:embed="rId3">
            <a:alphaModFix/>
          </a:blip>
          <a:stretch>
            <a:fillRect/>
          </a:stretch>
        </p:blipFill>
        <p:spPr>
          <a:xfrm>
            <a:off x="320850" y="-6637"/>
            <a:ext cx="2713625" cy="1116475"/>
          </a:xfrm>
          <a:prstGeom prst="rect">
            <a:avLst/>
          </a:prstGeom>
          <a:noFill/>
          <a:ln>
            <a:noFill/>
          </a:ln>
        </p:spPr>
      </p:pic>
      <p:pic>
        <p:nvPicPr>
          <p:cNvPr id="117" name="Google Shape;117;p22"/>
          <p:cNvPicPr preferRelativeResize="0"/>
          <p:nvPr/>
        </p:nvPicPr>
        <p:blipFill>
          <a:blip r:embed="rId4">
            <a:alphaModFix/>
          </a:blip>
          <a:stretch>
            <a:fillRect/>
          </a:stretch>
        </p:blipFill>
        <p:spPr>
          <a:xfrm>
            <a:off x="1339813" y="904100"/>
            <a:ext cx="6464373" cy="3751926"/>
          </a:xfrm>
          <a:prstGeom prst="rect">
            <a:avLst/>
          </a:prstGeom>
          <a:noFill/>
          <a:ln>
            <a:noFill/>
          </a:ln>
        </p:spPr>
      </p:pic>
      <p:sp>
        <p:nvSpPr>
          <p:cNvPr id="118" name="Google Shape;118;p22"/>
          <p:cNvSpPr txBox="1"/>
          <p:nvPr/>
        </p:nvSpPr>
        <p:spPr>
          <a:xfrm>
            <a:off x="1339825" y="4594050"/>
            <a:ext cx="297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u="sng">
                <a:solidFill>
                  <a:schemeClr val="hlink"/>
                </a:solidFill>
                <a:hlinkClick r:id="rId5"/>
              </a:rPr>
              <a:t>https://soliditylang.org</a:t>
            </a:r>
            <a:r>
              <a:rPr b="1" lang="en" sz="2000"/>
              <a:t> </a:t>
            </a:r>
            <a:endParaRPr b="1" sz="2000"/>
          </a:p>
        </p:txBody>
      </p:sp>
      <p:sp>
        <p:nvSpPr>
          <p:cNvPr id="119" name="Google Shape;119;p22"/>
          <p:cNvSpPr txBox="1"/>
          <p:nvPr/>
        </p:nvSpPr>
        <p:spPr>
          <a:xfrm>
            <a:off x="4399925" y="4594050"/>
            <a:ext cx="3482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solidFill>
                  <a:schemeClr val="hlink"/>
                </a:solidFill>
                <a:hlinkClick r:id="rId6"/>
              </a:rPr>
              <a:t>https://remix.ethereum.org</a:t>
            </a:r>
            <a:r>
              <a:rPr b="1" lang="en" sz="2000"/>
              <a:t> </a:t>
            </a:r>
            <a:endParaRPr b="1" sz="20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